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702" r:id="rId2"/>
    <p:sldMasterId id="2147483674" r:id="rId3"/>
    <p:sldMasterId id="2147483677" r:id="rId4"/>
  </p:sldMasterIdLst>
  <p:notesMasterIdLst>
    <p:notesMasterId r:id="rId35"/>
  </p:notesMasterIdLst>
  <p:sldIdLst>
    <p:sldId id="419" r:id="rId5"/>
    <p:sldId id="604" r:id="rId6"/>
    <p:sldId id="602" r:id="rId7"/>
    <p:sldId id="605" r:id="rId8"/>
    <p:sldId id="641" r:id="rId9"/>
    <p:sldId id="632" r:id="rId10"/>
    <p:sldId id="608" r:id="rId11"/>
    <p:sldId id="628" r:id="rId12"/>
    <p:sldId id="629" r:id="rId13"/>
    <p:sldId id="630" r:id="rId14"/>
    <p:sldId id="631" r:id="rId15"/>
    <p:sldId id="633" r:id="rId16"/>
    <p:sldId id="607" r:id="rId17"/>
    <p:sldId id="609" r:id="rId18"/>
    <p:sldId id="619" r:id="rId19"/>
    <p:sldId id="610" r:id="rId20"/>
    <p:sldId id="618" r:id="rId21"/>
    <p:sldId id="613" r:id="rId22"/>
    <p:sldId id="614" r:id="rId23"/>
    <p:sldId id="611" r:id="rId24"/>
    <p:sldId id="621" r:id="rId25"/>
    <p:sldId id="622" r:id="rId26"/>
    <p:sldId id="634" r:id="rId27"/>
    <p:sldId id="636" r:id="rId28"/>
    <p:sldId id="637" r:id="rId29"/>
    <p:sldId id="638" r:id="rId30"/>
    <p:sldId id="606" r:id="rId31"/>
    <p:sldId id="642" r:id="rId32"/>
    <p:sldId id="643" r:id="rId33"/>
    <p:sldId id="639" r:id="rId34"/>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C42C"/>
    <a:srgbClr val="F2F2F5"/>
    <a:srgbClr val="00F617"/>
    <a:srgbClr val="1FBAD7"/>
    <a:srgbClr val="0A091B"/>
    <a:srgbClr val="64D4EA"/>
    <a:srgbClr val="4CCCE6"/>
    <a:srgbClr val="6CD5EA"/>
    <a:srgbClr val="2BC3E1"/>
    <a:srgbClr val="57C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0" autoAdjust="0"/>
    <p:restoredTop sz="68475" autoAdjust="0"/>
  </p:normalViewPr>
  <p:slideViewPr>
    <p:cSldViewPr>
      <p:cViewPr varScale="1">
        <p:scale>
          <a:sx n="44" d="100"/>
          <a:sy n="44" d="100"/>
        </p:scale>
        <p:origin x="1612" y="20"/>
      </p:cViewPr>
      <p:guideLst>
        <p:guide orient="horz" pos="3240"/>
        <p:guide pos="576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865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03.08.2017</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Hi I’m Nik Molnar a developer living in Austin Texas</a:t>
            </a:r>
          </a:p>
          <a:p>
            <a:endParaRPr lang="en-US" dirty="0"/>
          </a:p>
          <a:p>
            <a:r>
              <a:rPr lang="en-US" dirty="0"/>
              <a:t>I tweet at nikmd23 and I blog at.</a:t>
            </a:r>
          </a:p>
          <a:p>
            <a:endParaRPr lang="en-US" dirty="0"/>
          </a:p>
          <a:p>
            <a:r>
              <a:rPr lang="en-US" dirty="0"/>
              <a:t>Today we’re going to cover Progressive web app fundamentals, and we’ll begin by exploring this idea of what is an app?</a:t>
            </a:r>
          </a:p>
          <a:p>
            <a:endParaRPr lang="en-US" dirty="0"/>
          </a:p>
          <a:p>
            <a:endParaRPr lang="en-US" dirty="0"/>
          </a:p>
          <a:p>
            <a:r>
              <a:rPr lang="en-US" dirty="0"/>
              <a:t>Setup:</a:t>
            </a:r>
          </a:p>
          <a:p>
            <a:pPr marL="171450" indent="-171450">
              <a:buFont typeface="Arial" panose="020B0604020202020204" pitchFamily="34" charset="0"/>
              <a:buChar char="•"/>
            </a:pPr>
            <a:r>
              <a:rPr lang="en-US" dirty="0" err="1"/>
              <a:t>Npm</a:t>
            </a:r>
            <a:r>
              <a:rPr lang="en-US" baseline="0" dirty="0"/>
              <a:t> run gulp watch</a:t>
            </a:r>
            <a:endParaRPr lang="en-US" dirty="0"/>
          </a:p>
          <a:p>
            <a:pPr marL="171450" indent="-171450">
              <a:buFont typeface="Arial" panose="020B0604020202020204" pitchFamily="34" charset="0"/>
              <a:buChar char="•"/>
            </a:pPr>
            <a:r>
              <a:rPr lang="en-US" dirty="0"/>
              <a:t>Comment out</a:t>
            </a:r>
            <a:r>
              <a:rPr lang="en-US" baseline="0" dirty="0"/>
              <a:t> .JS files</a:t>
            </a:r>
          </a:p>
          <a:p>
            <a:pPr marL="171450" indent="-171450">
              <a:buFont typeface="Arial" panose="020B0604020202020204" pitchFamily="34" charset="0"/>
              <a:buChar char="•"/>
            </a:pPr>
            <a:r>
              <a:rPr lang="en-US" baseline="0" dirty="0"/>
              <a:t>Kill cache and SW in Chrome</a:t>
            </a:r>
          </a:p>
          <a:p>
            <a:pPr marL="171450" indent="-171450">
              <a:buFont typeface="Arial" panose="020B0604020202020204" pitchFamily="34" charset="0"/>
              <a:buChar char="•"/>
            </a:pPr>
            <a:r>
              <a:rPr lang="en-US" baseline="0" dirty="0"/>
              <a:t>Remove proxy settings in chrome://inspect</a:t>
            </a:r>
          </a:p>
          <a:p>
            <a:pPr marL="171450" indent="-171450">
              <a:buFont typeface="Arial" panose="020B0604020202020204" pitchFamily="34" charset="0"/>
              <a:buChar char="•"/>
            </a:pPr>
            <a:r>
              <a:rPr lang="en-US" baseline="0" dirty="0"/>
              <a:t>Reset Android Emulator: No browser tabs, uninstall </a:t>
            </a:r>
            <a:r>
              <a:rPr lang="en-US" baseline="0" dirty="0" err="1"/>
              <a:t>SodaPopped</a:t>
            </a:r>
            <a:endParaRPr lang="en-US" baseline="0" dirty="0"/>
          </a:p>
          <a:p>
            <a:pPr marL="171450" indent="-171450">
              <a:buFont typeface="Arial" panose="020B0604020202020204" pitchFamily="34" charset="0"/>
              <a:buChar char="•"/>
            </a:pPr>
            <a:r>
              <a:rPr lang="en-US" baseline="0" dirty="0"/>
              <a:t>Open in VS:</a:t>
            </a:r>
          </a:p>
          <a:p>
            <a:pPr marL="628650" lvl="1" indent="-171450">
              <a:buFont typeface="Arial" panose="020B0604020202020204" pitchFamily="34" charset="0"/>
              <a:buChar char="•"/>
            </a:pPr>
            <a:r>
              <a:rPr lang="en-US" baseline="0" dirty="0"/>
              <a:t>Site.js</a:t>
            </a:r>
          </a:p>
          <a:p>
            <a:pPr marL="628650" lvl="1" indent="-171450">
              <a:buFont typeface="Arial" panose="020B0604020202020204" pitchFamily="34" charset="0"/>
              <a:buChar char="•"/>
            </a:pPr>
            <a:r>
              <a:rPr lang="en-US" baseline="0" dirty="0"/>
              <a:t>Sw.js</a:t>
            </a:r>
          </a:p>
          <a:p>
            <a:pPr marL="628650" lvl="1" indent="-171450">
              <a:buFont typeface="Arial" panose="020B0604020202020204" pitchFamily="34" charset="0"/>
              <a:buChar char="•"/>
            </a:pPr>
            <a:r>
              <a:rPr lang="en-US" baseline="0" dirty="0" err="1"/>
              <a:t>Manifest.json</a:t>
            </a:r>
            <a:endParaRPr lang="en-US" baseline="0" dirty="0"/>
          </a:p>
          <a:p>
            <a:pPr marL="628650" lvl="1" indent="-171450">
              <a:buFont typeface="Arial" panose="020B0604020202020204" pitchFamily="34" charset="0"/>
              <a:buChar char="•"/>
            </a:pPr>
            <a:r>
              <a:rPr lang="en-US" baseline="0" dirty="0"/>
              <a:t>Profile.js</a:t>
            </a:r>
          </a:p>
          <a:p>
            <a:pPr marL="628650" lvl="1" indent="-171450">
              <a:buFont typeface="Arial" panose="020B0604020202020204" pitchFamily="34" charset="0"/>
              <a:buChar char="•"/>
            </a:pPr>
            <a:r>
              <a:rPr lang="en-US" baseline="0" dirty="0" err="1"/>
              <a:t>AdminController.cs</a:t>
            </a:r>
            <a:endParaRPr lang="en-US" baseline="0" dirty="0"/>
          </a:p>
          <a:p>
            <a:pPr marL="171450" lvl="0" indent="-171450">
              <a:buFont typeface="Arial" panose="020B0604020202020204" pitchFamily="34" charset="0"/>
              <a:buChar char="•"/>
            </a:pPr>
            <a:r>
              <a:rPr lang="en-US" baseline="0" dirty="0"/>
              <a:t>Open in Chrome</a:t>
            </a:r>
          </a:p>
          <a:p>
            <a:pPr marL="628650" lvl="1" indent="-171450">
              <a:buFont typeface="Arial" panose="020B0604020202020204" pitchFamily="34" charset="0"/>
              <a:buChar char="•"/>
            </a:pPr>
            <a:r>
              <a:rPr lang="en-US" baseline="0" dirty="0"/>
              <a:t>http://www.caniuse.com/#feat=serviceworkers</a:t>
            </a:r>
          </a:p>
          <a:p>
            <a:pPr marL="628650" lvl="1" indent="-171450">
              <a:buFont typeface="Arial" panose="020B0604020202020204" pitchFamily="34" charset="0"/>
              <a:buChar char="•"/>
            </a:pPr>
            <a:r>
              <a:rPr lang="en-US" baseline="0" dirty="0"/>
              <a:t>Localhost:55194</a:t>
            </a:r>
          </a:p>
          <a:p>
            <a:pPr marL="628650" lvl="1" indent="-171450">
              <a:buFont typeface="Arial" panose="020B0604020202020204" pitchFamily="34" charset="0"/>
              <a:buChar char="•"/>
            </a:pPr>
            <a:r>
              <a:rPr lang="en-US" baseline="0" dirty="0"/>
              <a:t>https://developer.android.com/studio/index.html</a:t>
            </a:r>
          </a:p>
          <a:p>
            <a:pPr marL="628650" lvl="1" indent="-171450">
              <a:buFont typeface="Arial" panose="020B0604020202020204" pitchFamily="34" charset="0"/>
              <a:buChar char="•"/>
            </a:pPr>
            <a:r>
              <a:rPr lang="en-US" baseline="0" dirty="0"/>
              <a:t>chrome://inspect/</a:t>
            </a:r>
          </a:p>
          <a:p>
            <a:pPr marL="628650" lvl="1" indent="-171450">
              <a:buFont typeface="Arial" panose="020B0604020202020204" pitchFamily="34" charset="0"/>
              <a:buChar char="•"/>
            </a:pPr>
            <a:r>
              <a:rPr lang="en-US" baseline="0" dirty="0"/>
              <a:t>https://developers.google.com/web/tools/lighthouse/</a:t>
            </a:r>
          </a:p>
          <a:p>
            <a:pPr marL="628650" lvl="1" indent="-171450">
              <a:buFont typeface="Arial" panose="020B0604020202020204" pitchFamily="34" charset="0"/>
              <a:buChar char="•"/>
            </a:pPr>
            <a:r>
              <a:rPr lang="en-US" baseline="0" dirty="0"/>
              <a:t>https://developers.google.com/web/progressive-web-apps/checklist</a:t>
            </a:r>
          </a:p>
          <a:p>
            <a:pPr marL="628650" lvl="1" indent="-171450">
              <a:buFont typeface="Arial" panose="020B0604020202020204" pitchFamily="34" charset="0"/>
              <a:buChar char="•"/>
            </a:pPr>
            <a:r>
              <a:rPr lang="en-US" baseline="0" dirty="0"/>
              <a:t>http://www.caniuse.com/#feat=web-app-manifest</a:t>
            </a:r>
          </a:p>
          <a:p>
            <a:pPr marL="628650" lvl="1" indent="-171450">
              <a:buFont typeface="Arial" panose="020B0604020202020204" pitchFamily="34" charset="0"/>
              <a:buChar char="•"/>
            </a:pPr>
            <a:r>
              <a:rPr lang="en-US" baseline="0" dirty="0"/>
              <a:t>https://github.com/web-push-libs/</a:t>
            </a:r>
          </a:p>
          <a:p>
            <a:pPr marL="628650" lvl="1" indent="-171450">
              <a:buFont typeface="Arial" panose="020B0604020202020204" pitchFamily="34" charset="0"/>
              <a:buChar char="•"/>
            </a:pPr>
            <a:r>
              <a:rPr lang="en-US" baseline="0" dirty="0"/>
              <a:t>https://www.nuget.org/packages/WebPush/</a:t>
            </a:r>
          </a:p>
          <a:p>
            <a:pPr marL="628650" lvl="1" indent="-171450">
              <a:buFont typeface="Arial" panose="020B0604020202020204" pitchFamily="34" charset="0"/>
              <a:buChar char="•"/>
            </a:pPr>
            <a:r>
              <a:rPr lang="en-US" baseline="0" dirty="0"/>
              <a:t>https://web-push-codelab.appspot.com/</a:t>
            </a:r>
          </a:p>
          <a:p>
            <a:pPr marL="628650" lvl="1" indent="-171450">
              <a:buFont typeface="Arial" panose="020B0604020202020204" pitchFamily="34" charset="0"/>
              <a:buChar char="•"/>
            </a:pPr>
            <a:r>
              <a:rPr lang="en-US" baseline="0" dirty="0"/>
              <a:t>https://tests.peter.sh/notification-generator/</a:t>
            </a:r>
          </a:p>
          <a:p>
            <a:pPr marL="628650" lvl="1" indent="-171450">
              <a:buFont typeface="Arial" panose="020B0604020202020204" pitchFamily="34" charset="0"/>
              <a:buChar char="•"/>
            </a:pPr>
            <a:r>
              <a:rPr lang="en-US" baseline="0" dirty="0"/>
              <a:t>http://www.caniuse.com/#feat=push-api</a:t>
            </a:r>
          </a:p>
        </p:txBody>
      </p:sp>
      <p:sp>
        <p:nvSpPr>
          <p:cNvPr id="4" name="Slide Number Placeholder 3"/>
          <p:cNvSpPr>
            <a:spLocks noGrp="1"/>
          </p:cNvSpPr>
          <p:nvPr>
            <p:ph type="sldNum" sz="quarter" idx="10"/>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865074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308939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everything seems to point at </a:t>
            </a:r>
            <a:r>
              <a:rPr lang="en-US" dirty="0" err="1"/>
              <a:t>ServiceWorker</a:t>
            </a:r>
            <a:r>
              <a:rPr lang="en-US" dirty="0"/>
              <a:t> being the </a:t>
            </a:r>
            <a:r>
              <a:rPr lang="en-US" b="1" dirty="0"/>
              <a:t>most significant addition</a:t>
            </a:r>
            <a:r>
              <a:rPr lang="en-US" dirty="0"/>
              <a:t> to the web platform since the introduction of </a:t>
            </a:r>
            <a:r>
              <a:rPr lang="en-US" i="1" dirty="0"/>
              <a:t>AJAX</a:t>
            </a:r>
            <a:r>
              <a:rPr lang="en-US" dirty="0"/>
              <a:t> – over 10 years ago - </a:t>
            </a:r>
            <a:r>
              <a:rPr lang="en-US" b="1" dirty="0"/>
              <a:t>Nicolás Bevacqua</a:t>
            </a:r>
          </a:p>
          <a:p>
            <a:endParaRPr lang="en-US" dirty="0"/>
          </a:p>
          <a:p>
            <a:r>
              <a:rPr lang="en-US" b="1" dirty="0"/>
              <a:t>DEMO HERE: </a:t>
            </a:r>
            <a:r>
              <a:rPr lang="en-US" b="0" dirty="0"/>
              <a:t>Build up a simple SW</a:t>
            </a:r>
            <a:endParaRPr lang="en-US" b="1" dirty="0"/>
          </a:p>
        </p:txBody>
      </p:sp>
      <p:sp>
        <p:nvSpPr>
          <p:cNvPr id="4" name="Slide Number Placeholder 3"/>
          <p:cNvSpPr>
            <a:spLocks noGrp="1"/>
          </p:cNvSpPr>
          <p:nvPr>
            <p:ph type="sldNum" sz="quarter" idx="10"/>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172162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614231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web app manifest couldn't be easier, you just add a link tag to your pages with a </a:t>
            </a:r>
            <a:r>
              <a:rPr lang="en-US" dirty="0" err="1"/>
              <a:t>rel</a:t>
            </a:r>
            <a:r>
              <a:rPr lang="en-US" dirty="0"/>
              <a:t> of manifest and point the </a:t>
            </a:r>
            <a:r>
              <a:rPr lang="en-US" dirty="0" err="1"/>
              <a:t>href</a:t>
            </a:r>
            <a:r>
              <a:rPr lang="en-US" dirty="0"/>
              <a:t> to your manifest’s </a:t>
            </a:r>
            <a:r>
              <a:rPr lang="en-US" dirty="0" err="1"/>
              <a:t>json</a:t>
            </a:r>
            <a:r>
              <a:rPr lang="en-US" dirty="0"/>
              <a:t> file. </a:t>
            </a:r>
          </a:p>
          <a:p>
            <a:endParaRPr lang="en-US" dirty="0"/>
          </a:p>
          <a:p>
            <a:r>
              <a:rPr lang="en-US" dirty="0"/>
              <a:t>Let’s take a look at what goes into the </a:t>
            </a:r>
            <a:r>
              <a:rPr lang="en-US" dirty="0" err="1"/>
              <a:t>manifest.json</a:t>
            </a:r>
            <a:r>
              <a:rPr lang="en-US" dirty="0"/>
              <a:t> file.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13</a:t>
            </a:fld>
            <a:endParaRPr lang="uk-UA"/>
          </a:p>
        </p:txBody>
      </p:sp>
    </p:spTree>
    <p:extLst>
      <p:ext uri="{BB962C8B-B14F-4D97-AF65-F5344CB8AC3E}">
        <p14:creationId xmlns:p14="http://schemas.microsoft.com/office/powerpoint/2010/main" val="245368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14</a:t>
            </a:fld>
            <a:endParaRPr lang="uk-UA"/>
          </a:p>
        </p:txBody>
      </p:sp>
    </p:spTree>
    <p:extLst>
      <p:ext uri="{BB962C8B-B14F-4D97-AF65-F5344CB8AC3E}">
        <p14:creationId xmlns:p14="http://schemas.microsoft.com/office/powerpoint/2010/main" val="3520637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properties used for identifying your app are name and </a:t>
            </a:r>
            <a:r>
              <a:rPr lang="en-US" dirty="0" err="1"/>
              <a:t>short_name</a:t>
            </a:r>
            <a:r>
              <a:rPr lang="en-US" dirty="0"/>
              <a:t>.</a:t>
            </a:r>
          </a:p>
          <a:p>
            <a:endParaRPr lang="en-US" dirty="0"/>
          </a:p>
          <a:p>
            <a:r>
              <a:rPr lang="en-US" dirty="0"/>
              <a:t>The short name property shows up under app icon on the home screen</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15</a:t>
            </a:fld>
            <a:endParaRPr lang="uk-UA"/>
          </a:p>
        </p:txBody>
      </p:sp>
    </p:spTree>
    <p:extLst>
      <p:ext uri="{BB962C8B-B14F-4D97-AF65-F5344CB8AC3E}">
        <p14:creationId xmlns:p14="http://schemas.microsoft.com/office/powerpoint/2010/main" val="837893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start_url</a:t>
            </a:r>
            <a:r>
              <a:rPr lang="en-US" dirty="0"/>
              <a:t> is the </a:t>
            </a:r>
            <a:r>
              <a:rPr lang="en-US" dirty="0" err="1"/>
              <a:t>url</a:t>
            </a:r>
            <a:r>
              <a:rPr lang="en-US" dirty="0"/>
              <a:t> that will be opened when the user launches your app for the first time. I’m just showing user the home page of my app right now, but I might want to have a specific app starting </a:t>
            </a:r>
            <a:r>
              <a:rPr lang="en-US" dirty="0" err="1"/>
              <a:t>url</a:t>
            </a:r>
            <a:r>
              <a:rPr lang="en-US" dirty="0"/>
              <a:t>, or even add a query string that tells me this user is opening the app from their home screen.</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16</a:t>
            </a:fld>
            <a:endParaRPr lang="uk-UA"/>
          </a:p>
        </p:txBody>
      </p:sp>
    </p:spTree>
    <p:extLst>
      <p:ext uri="{BB962C8B-B14F-4D97-AF65-F5344CB8AC3E}">
        <p14:creationId xmlns:p14="http://schemas.microsoft.com/office/powerpoint/2010/main" val="1023441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next presentation properties are background color and theme color.</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17</a:t>
            </a:fld>
            <a:endParaRPr lang="uk-UA"/>
          </a:p>
        </p:txBody>
      </p:sp>
    </p:spTree>
    <p:extLst>
      <p:ext uri="{BB962C8B-B14F-4D97-AF65-F5344CB8AC3E}">
        <p14:creationId xmlns:p14="http://schemas.microsoft.com/office/powerpoint/2010/main" val="1829365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Orientation can be presentation or landscape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18</a:t>
            </a:fld>
            <a:endParaRPr lang="uk-UA"/>
          </a:p>
        </p:txBody>
      </p:sp>
    </p:spTree>
    <p:extLst>
      <p:ext uri="{BB962C8B-B14F-4D97-AF65-F5344CB8AC3E}">
        <p14:creationId xmlns:p14="http://schemas.microsoft.com/office/powerpoint/2010/main" val="31110245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mostly want to use standalone for the most app like behavior. </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19</a:t>
            </a:fld>
            <a:endParaRPr lang="uk-UA"/>
          </a:p>
        </p:txBody>
      </p:sp>
    </p:spTree>
    <p:extLst>
      <p:ext uri="{BB962C8B-B14F-4D97-AF65-F5344CB8AC3E}">
        <p14:creationId xmlns:p14="http://schemas.microsoft.com/office/powerpoint/2010/main" val="2583557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I’d like to begin by charting how applications have evolved over time, across two different axes</a:t>
            </a:r>
          </a:p>
          <a:p>
            <a:endParaRPr lang="en-US" dirty="0"/>
          </a:p>
          <a:p>
            <a:r>
              <a:rPr lang="en-US" dirty="0"/>
              <a:t>Rich is the ability to incorporate client side interactivity and intuitive user interfaces</a:t>
            </a:r>
          </a:p>
          <a:p>
            <a:r>
              <a:rPr lang="en-US" dirty="0"/>
              <a:t>Reach is the ability to make your application available to anyone, anywhere</a:t>
            </a:r>
          </a:p>
          <a:p>
            <a:endParaRPr lang="en-US" dirty="0"/>
          </a:p>
          <a:p>
            <a:r>
              <a:rPr lang="en-US" dirty="0"/>
              <a:t>1</a:t>
            </a:r>
            <a:r>
              <a:rPr lang="en-US" baseline="30000" dirty="0"/>
              <a:t>st</a:t>
            </a:r>
            <a:r>
              <a:rPr lang="en-US" dirty="0"/>
              <a:t>: Local CLI’s</a:t>
            </a:r>
          </a:p>
          <a:p>
            <a:r>
              <a:rPr lang="en-US" dirty="0"/>
              <a:t>2</a:t>
            </a:r>
            <a:r>
              <a:rPr lang="en-US" baseline="30000" dirty="0"/>
              <a:t>nd</a:t>
            </a:r>
            <a:r>
              <a:rPr lang="en-US" dirty="0"/>
              <a:t>: Graphical interfaces that leverage metaphors like a “desktop” or “folders”</a:t>
            </a:r>
          </a:p>
          <a:p>
            <a:r>
              <a:rPr lang="en-US" dirty="0"/>
              <a:t>3</a:t>
            </a:r>
            <a:r>
              <a:rPr lang="en-US" baseline="30000" dirty="0"/>
              <a:t>rd</a:t>
            </a:r>
            <a:r>
              <a:rPr lang="en-US" dirty="0"/>
              <a:t>: Step back a bit in terms of richness, but go global with web 1.0</a:t>
            </a:r>
          </a:p>
          <a:p>
            <a:r>
              <a:rPr lang="en-US" dirty="0"/>
              <a:t>4</a:t>
            </a:r>
            <a:r>
              <a:rPr lang="en-US" baseline="30000" dirty="0"/>
              <a:t>th</a:t>
            </a:r>
            <a:r>
              <a:rPr lang="en-US" dirty="0"/>
              <a:t>: Then the web continues to increase in richness over the years with Flash</a:t>
            </a:r>
          </a:p>
          <a:p>
            <a:endParaRPr lang="en-US" dirty="0"/>
          </a:p>
          <a:p>
            <a:r>
              <a:rPr lang="en-US" dirty="0"/>
              <a:t>And all was going well until 2007 when everything changed…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iPhone came out Ushering in the modern era of the natural user interface that responded to touch, gestures and eventually voice control.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Companies are now forced to have IOS teams, and Android teams and other team for any other platform they want to ship to. What we really need to do is find a solution that can progress the state of application development up here, where richness and reach are both maximized.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 might be asking yourself, don’t we already have app models that are built from web technologies? </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a:t>
            </a:fld>
            <a:endParaRPr lang="uk-UA"/>
          </a:p>
        </p:txBody>
      </p:sp>
    </p:spTree>
    <p:extLst>
      <p:ext uri="{BB962C8B-B14F-4D97-AF65-F5344CB8AC3E}">
        <p14:creationId xmlns:p14="http://schemas.microsoft.com/office/powerpoint/2010/main" val="1515200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Icons are used in many different places in the experience.</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20</a:t>
            </a:fld>
            <a:endParaRPr lang="uk-UA"/>
          </a:p>
        </p:txBody>
      </p:sp>
    </p:spTree>
    <p:extLst>
      <p:ext uri="{BB962C8B-B14F-4D97-AF65-F5344CB8AC3E}">
        <p14:creationId xmlns:p14="http://schemas.microsoft.com/office/powerpoint/2010/main" val="412858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21</a:t>
            </a:fld>
            <a:endParaRPr lang="uk-UA"/>
          </a:p>
        </p:txBody>
      </p:sp>
    </p:spTree>
    <p:extLst>
      <p:ext uri="{BB962C8B-B14F-4D97-AF65-F5344CB8AC3E}">
        <p14:creationId xmlns:p14="http://schemas.microsoft.com/office/powerpoint/2010/main" val="3360318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339908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2343744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three phases to making push notification work</a:t>
            </a:r>
          </a:p>
          <a:p>
            <a:endParaRPr lang="en-US" dirty="0"/>
          </a:p>
          <a:p>
            <a:r>
              <a:rPr lang="en-US" dirty="0"/>
              <a:t>Registering a subscription</a:t>
            </a:r>
          </a:p>
        </p:txBody>
      </p:sp>
      <p:sp>
        <p:nvSpPr>
          <p:cNvPr id="4" name="Slide Number Placeholder 3"/>
          <p:cNvSpPr>
            <a:spLocks noGrp="1"/>
          </p:cNvSpPr>
          <p:nvPr>
            <p:ph type="sldNum" sz="quarter" idx="10"/>
          </p:nvPr>
        </p:nvSpPr>
        <p:spPr/>
        <p:txBody>
          <a:bodyPr/>
          <a:lstStyle/>
          <a:p>
            <a:fld id="{BD9C3A12-1E0F-412B-B376-8089A55D946C}" type="slidenum">
              <a:rPr lang="uk-UA" smtClean="0"/>
              <a:t>24</a:t>
            </a:fld>
            <a:endParaRPr lang="uk-UA"/>
          </a:p>
        </p:txBody>
      </p:sp>
    </p:spTree>
    <p:extLst>
      <p:ext uri="{BB962C8B-B14F-4D97-AF65-F5344CB8AC3E}">
        <p14:creationId xmlns:p14="http://schemas.microsoft.com/office/powerpoint/2010/main" val="3122674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Pushing a message to the device</a:t>
            </a:r>
          </a:p>
        </p:txBody>
      </p:sp>
      <p:sp>
        <p:nvSpPr>
          <p:cNvPr id="4" name="Slide Number Placeholder 3"/>
          <p:cNvSpPr>
            <a:spLocks noGrp="1"/>
          </p:cNvSpPr>
          <p:nvPr>
            <p:ph type="sldNum" sz="quarter" idx="10"/>
          </p:nvPr>
        </p:nvSpPr>
        <p:spPr/>
        <p:txBody>
          <a:bodyPr/>
          <a:lstStyle/>
          <a:p>
            <a:fld id="{BD9C3A12-1E0F-412B-B376-8089A55D946C}" type="slidenum">
              <a:rPr lang="uk-UA" smtClean="0"/>
              <a:t>25</a:t>
            </a:fld>
            <a:endParaRPr lang="uk-UA"/>
          </a:p>
        </p:txBody>
      </p:sp>
    </p:spTree>
    <p:extLst>
      <p:ext uri="{BB962C8B-B14F-4D97-AF65-F5344CB8AC3E}">
        <p14:creationId xmlns:p14="http://schemas.microsoft.com/office/powerpoint/2010/main" val="835556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Handling the push and opening a notification</a:t>
            </a:r>
          </a:p>
        </p:txBody>
      </p:sp>
      <p:sp>
        <p:nvSpPr>
          <p:cNvPr id="4" name="Slide Number Placeholder 3"/>
          <p:cNvSpPr>
            <a:spLocks noGrp="1"/>
          </p:cNvSpPr>
          <p:nvPr>
            <p:ph type="sldNum" sz="quarter" idx="10"/>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316746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that, I hope you can see and understand that the future of the web and </a:t>
            </a:r>
            <a:r>
              <a:rPr lang="en-US" dirty="0" err="1"/>
              <a:t>pwa’s</a:t>
            </a:r>
            <a:r>
              <a:rPr lang="en-US" dirty="0"/>
              <a:t> is promising</a:t>
            </a:r>
          </a:p>
        </p:txBody>
      </p:sp>
      <p:sp>
        <p:nvSpPr>
          <p:cNvPr id="4" name="Slide Number Placeholder 3"/>
          <p:cNvSpPr>
            <a:spLocks noGrp="1"/>
          </p:cNvSpPr>
          <p:nvPr>
            <p:ph type="sldNum" sz="quarter" idx="10"/>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2263004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28</a:t>
            </a:fld>
            <a:endParaRPr lang="uk-UA"/>
          </a:p>
        </p:txBody>
      </p:sp>
    </p:spTree>
    <p:extLst>
      <p:ext uri="{BB962C8B-B14F-4D97-AF65-F5344CB8AC3E}">
        <p14:creationId xmlns:p14="http://schemas.microsoft.com/office/powerpoint/2010/main" val="1105163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29</a:t>
            </a:fld>
            <a:endParaRPr lang="uk-UA"/>
          </a:p>
        </p:txBody>
      </p:sp>
    </p:spTree>
    <p:extLst>
      <p:ext uri="{BB962C8B-B14F-4D97-AF65-F5344CB8AC3E}">
        <p14:creationId xmlns:p14="http://schemas.microsoft.com/office/powerpoint/2010/main" val="2746114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yes we do.</a:t>
            </a:r>
          </a:p>
          <a:p>
            <a:endParaRPr lang="en-US" dirty="0"/>
          </a:p>
          <a:p>
            <a:r>
              <a:rPr lang="en-US" dirty="0"/>
              <a:t>Many platforms have tried to create an app model from web technologies, </a:t>
            </a:r>
          </a:p>
          <a:p>
            <a:endParaRPr lang="en-US" dirty="0"/>
          </a:p>
          <a:p>
            <a:endParaRPr lang="en-US" dirty="0"/>
          </a:p>
          <a:p>
            <a:r>
              <a:rPr lang="en-US" dirty="0"/>
              <a:t>but unfortunately, they also usually excluded on the of the web’s most important aspects: it’s deployment model.</a:t>
            </a:r>
          </a:p>
          <a:p>
            <a:endParaRPr lang="en-US" dirty="0"/>
          </a:p>
          <a:p>
            <a:r>
              <a:rPr lang="en-US" dirty="0"/>
              <a:t>So if none of these technologies are going to helps get our cake and eat it too, having both richness of UI and reach of application than what will?</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3</a:t>
            </a:fld>
            <a:endParaRPr lang="uk-UA"/>
          </a:p>
        </p:txBody>
      </p:sp>
    </p:spTree>
    <p:extLst>
      <p:ext uri="{BB962C8B-B14F-4D97-AF65-F5344CB8AC3E}">
        <p14:creationId xmlns:p14="http://schemas.microsoft.com/office/powerpoint/2010/main" val="36424499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30</a:t>
            </a:fld>
            <a:endParaRPr lang="uk-UA"/>
          </a:p>
        </p:txBody>
      </p:sp>
    </p:spTree>
    <p:extLst>
      <p:ext uri="{BB962C8B-B14F-4D97-AF65-F5344CB8AC3E}">
        <p14:creationId xmlns:p14="http://schemas.microsoft.com/office/powerpoint/2010/main" val="395878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Progressive web apps begin life as 100% web – which gives us reach and all the properties of the web, but they also have the ability to be enhanced into rich apps that are first class citizens on the platforms that support them. </a:t>
            </a:r>
          </a:p>
          <a:p>
            <a:endParaRPr lang="en-US" dirty="0"/>
          </a:p>
          <a:p>
            <a:r>
              <a:rPr lang="en-US" dirty="0"/>
              <a:t>In reality, a progressive web app isn’t a new thing per se, many of the technologies that drive PWA’s have been around for awhile. What makes PWA’s special is really the fact that these technologies have been pulled together, and given a name. Like Jesse James </a:t>
            </a:r>
            <a:r>
              <a:rPr lang="en-US" dirty="0" err="1"/>
              <a:t>Garrit</a:t>
            </a:r>
            <a:r>
              <a:rPr lang="en-US" dirty="0"/>
              <a:t> for Ajax and Ethan Marcotte for Responsive Web Design.</a:t>
            </a:r>
          </a:p>
          <a:p>
            <a:endParaRPr lang="en-US" dirty="0"/>
          </a:p>
          <a:p>
            <a:endParaRPr lang="en-US" dirty="0"/>
          </a:p>
          <a:p>
            <a:r>
              <a:rPr lang="en-US" dirty="0"/>
              <a:t>Responsive: to fit any form factor</a:t>
            </a:r>
          </a:p>
          <a:p>
            <a:r>
              <a:rPr lang="en-US" dirty="0"/>
              <a:t>Connectivity independent: Progressively-enhanced with Service Workers to let them work offline</a:t>
            </a:r>
          </a:p>
          <a:p>
            <a:r>
              <a:rPr lang="en-US" dirty="0"/>
              <a:t>App-like-interactions: navigations &amp; interactions</a:t>
            </a:r>
          </a:p>
          <a:p>
            <a:r>
              <a:rPr lang="en-US" dirty="0"/>
              <a:t>Fresh: Transparently always up-to-date thanks to the Service Worker update process</a:t>
            </a:r>
          </a:p>
          <a:p>
            <a:r>
              <a:rPr lang="en-US" dirty="0"/>
              <a:t>Safe: Served via TLS/HTTPS to prevent snooping</a:t>
            </a:r>
          </a:p>
          <a:p>
            <a:r>
              <a:rPr lang="en-US" dirty="0"/>
              <a:t>Discoverable: Are identifiable as “applications” thanks to W3C Manifests and Service Worker registration scope allowing search engines to find them</a:t>
            </a:r>
          </a:p>
          <a:p>
            <a:r>
              <a:rPr lang="en-US" dirty="0"/>
              <a:t>Re-engageable: Can access the re-engagement UIs of the OS; e.g. Push Notifications</a:t>
            </a:r>
          </a:p>
          <a:p>
            <a:r>
              <a:rPr lang="en-US" dirty="0"/>
              <a:t>Installable: to the home screen through browser-provided prompts, allowing users to “keep” apps they find most useful without the hassle of an app store</a:t>
            </a:r>
          </a:p>
          <a:p>
            <a:r>
              <a:rPr lang="en-US" dirty="0"/>
              <a:t>Linkable: meaning they’re zero-friction, zero-install, and easy to share. The social power of URLs matters.</a:t>
            </a:r>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4</a:t>
            </a:fld>
            <a:endParaRPr lang="uk-UA"/>
          </a:p>
        </p:txBody>
      </p:sp>
    </p:spTree>
    <p:extLst>
      <p:ext uri="{BB962C8B-B14F-4D97-AF65-F5344CB8AC3E}">
        <p14:creationId xmlns:p14="http://schemas.microsoft.com/office/powerpoint/2010/main" val="4289267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a:t>
            </a:r>
            <a:endParaRPr lang="uk-UA" dirty="0"/>
          </a:p>
        </p:txBody>
      </p:sp>
      <p:sp>
        <p:nvSpPr>
          <p:cNvPr id="4" name="Slide Number Placeholder 3"/>
          <p:cNvSpPr>
            <a:spLocks noGrp="1"/>
          </p:cNvSpPr>
          <p:nvPr>
            <p:ph type="sldNum" sz="quarter" idx="10"/>
          </p:nvPr>
        </p:nvSpPr>
        <p:spPr/>
        <p:txBody>
          <a:bodyPr/>
          <a:lstStyle/>
          <a:p>
            <a:fld id="{BD9C3A12-1E0F-412B-B376-8089A55D946C}" type="slidenum">
              <a:rPr lang="uk-UA" smtClean="0"/>
              <a:t>5</a:t>
            </a:fld>
            <a:endParaRPr lang="uk-UA"/>
          </a:p>
        </p:txBody>
      </p:sp>
    </p:spTree>
    <p:extLst>
      <p:ext uri="{BB962C8B-B14F-4D97-AF65-F5344CB8AC3E}">
        <p14:creationId xmlns:p14="http://schemas.microsoft.com/office/powerpoint/2010/main" val="1029741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the first</a:t>
            </a:r>
            <a:r>
              <a:rPr lang="en-US" baseline="0" dirty="0"/>
              <a:t> feature we’re going to cover</a:t>
            </a:r>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703931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story of how on </a:t>
            </a:r>
            <a:r>
              <a:rPr lang="en-US" dirty="0" err="1"/>
              <a:t>On</a:t>
            </a:r>
            <a:r>
              <a:rPr lang="en-US" dirty="0"/>
              <a:t> June</a:t>
            </a:r>
            <a:r>
              <a:rPr lang="en-US" baseline="0" dirty="0"/>
              <a:t> 4</a:t>
            </a:r>
            <a:r>
              <a:rPr lang="en-US" baseline="30000" dirty="0"/>
              <a:t>th</a:t>
            </a:r>
            <a:r>
              <a:rPr lang="en-US" baseline="0" dirty="0"/>
              <a:t> at the homer soda festival I was going to use my app</a:t>
            </a:r>
          </a:p>
          <a:p>
            <a:endParaRPr lang="en-US" baseline="0" dirty="0"/>
          </a:p>
          <a:p>
            <a:r>
              <a:rPr lang="en-US" dirty="0"/>
              <a:t>Tell story of how on </a:t>
            </a:r>
            <a:r>
              <a:rPr lang="en-US" dirty="0" err="1"/>
              <a:t>On</a:t>
            </a:r>
            <a:r>
              <a:rPr lang="en-US" dirty="0"/>
              <a:t> June</a:t>
            </a:r>
            <a:r>
              <a:rPr lang="en-US" baseline="0" dirty="0"/>
              <a:t> 4</a:t>
            </a:r>
            <a:r>
              <a:rPr lang="en-US" baseline="30000" dirty="0"/>
              <a:t>th</a:t>
            </a:r>
            <a:r>
              <a:rPr lang="en-US" baseline="0" dirty="0"/>
              <a:t> at the homer soda festival I was going to use my app</a:t>
            </a:r>
          </a:p>
          <a:p>
            <a:endParaRPr lang="en-US" baseline="0" dirty="0"/>
          </a:p>
          <a:p>
            <a:r>
              <a:rPr lang="en-US" b="1" baseline="0" dirty="0"/>
              <a:t>DEMO HERE: </a:t>
            </a:r>
            <a:r>
              <a:rPr lang="en-US" baseline="0" dirty="0"/>
              <a:t>Let me show you the app</a:t>
            </a:r>
            <a:endParaRPr lang="en-US" dirty="0"/>
          </a:p>
          <a:p>
            <a:endParaRPr lang="en-US" baseline="0" dirty="0"/>
          </a:p>
        </p:txBody>
      </p:sp>
      <p:sp>
        <p:nvSpPr>
          <p:cNvPr id="4" name="Slide Number Placeholder 3"/>
          <p:cNvSpPr>
            <a:spLocks noGrp="1"/>
          </p:cNvSpPr>
          <p:nvPr>
            <p:ph type="sldNum" sz="quarter" idx="10"/>
          </p:nvPr>
        </p:nvSpPr>
        <p:spPr/>
        <p:txBody>
          <a:bodyPr/>
          <a:lstStyle/>
          <a:p>
            <a:fld id="{1112285D-B62D-0345-9A0E-5D91D31CA9B6}" type="slidenum">
              <a:rPr lang="en-US" smtClean="0"/>
              <a:t>7</a:t>
            </a:fld>
            <a:endParaRPr lang="en-US"/>
          </a:p>
        </p:txBody>
      </p:sp>
    </p:spTree>
    <p:extLst>
      <p:ext uri="{BB962C8B-B14F-4D97-AF65-F5344CB8AC3E}">
        <p14:creationId xmlns:p14="http://schemas.microsoft.com/office/powerpoint/2010/main" val="36322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lots</a:t>
            </a:r>
            <a:r>
              <a:rPr lang="en-US" baseline="0" dirty="0"/>
              <a:t> of places where offline can happen.</a:t>
            </a:r>
            <a:endParaRPr lang="en-US" dirty="0"/>
          </a:p>
          <a:p>
            <a:endParaRPr lang="en-US" dirty="0"/>
          </a:p>
          <a:p>
            <a:r>
              <a:rPr lang="en-US" dirty="0"/>
              <a:t>Transport:</a:t>
            </a:r>
            <a:r>
              <a:rPr lang="en-US" baseline="0" dirty="0"/>
              <a:t> Planes, boats and ships, trains</a:t>
            </a:r>
          </a:p>
          <a:p>
            <a:r>
              <a:rPr lang="en-US" dirty="0"/>
              <a:t>Crowds:</a:t>
            </a:r>
            <a:r>
              <a:rPr lang="en-US" baseline="0" dirty="0"/>
              <a:t> Concerts and sporting events where there are lots of people</a:t>
            </a:r>
          </a:p>
          <a:p>
            <a:r>
              <a:rPr lang="en-US" baseline="0" dirty="0"/>
              <a:t>Inside: Elevators and big buildings</a:t>
            </a:r>
          </a:p>
          <a:p>
            <a:r>
              <a:rPr lang="en-US" baseline="0" dirty="0" err="1"/>
              <a:t>LieFi</a:t>
            </a:r>
            <a:endParaRPr lang="en-US" dirty="0"/>
          </a:p>
          <a:p>
            <a:endParaRPr lang="en-US" dirty="0"/>
          </a:p>
        </p:txBody>
      </p:sp>
      <p:sp>
        <p:nvSpPr>
          <p:cNvPr id="4" name="Slide Number Placeholder 3"/>
          <p:cNvSpPr>
            <a:spLocks noGrp="1"/>
          </p:cNvSpPr>
          <p:nvPr>
            <p:ph type="sldNum" sz="quarter" idx="10"/>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97691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331275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2532888" y="2587752"/>
            <a:ext cx="2706624" cy="2706624"/>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33029272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AM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502152" y="2587752"/>
            <a:ext cx="2706624" cy="2706624"/>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0022214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6053328" y="2633472"/>
            <a:ext cx="2450592" cy="2450592"/>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9784080" y="2633472"/>
            <a:ext cx="2450592" cy="245059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75923317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AM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300984" y="2715768"/>
            <a:ext cx="2450592" cy="2450592"/>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7918704" y="2715768"/>
            <a:ext cx="2450592" cy="2450592"/>
          </a:xfrm>
          <a:prstGeom prst="ellipse">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12527280" y="2715768"/>
            <a:ext cx="2450592" cy="245059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205280969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AM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1" name="Picture Placeholder 12"/>
          <p:cNvSpPr>
            <a:spLocks noGrp="1"/>
          </p:cNvSpPr>
          <p:nvPr>
            <p:ph type="pic" sz="quarter" idx="11"/>
          </p:nvPr>
        </p:nvSpPr>
        <p:spPr>
          <a:xfrm>
            <a:off x="3337560" y="2935224"/>
            <a:ext cx="1591056" cy="1591056"/>
          </a:xfrm>
          <a:prstGeom prst="ellipse">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3337560" y="5980176"/>
            <a:ext cx="1591056" cy="1591056"/>
          </a:xfrm>
          <a:prstGeom prst="ellipse">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9811512" y="2935224"/>
            <a:ext cx="1591056" cy="1591056"/>
          </a:xfrm>
          <a:prstGeom prst="ellipse">
            <a:avLst/>
          </a:prstGeom>
          <a:ln w="25400">
            <a:solidFill>
              <a:schemeClr val="accent1"/>
            </a:solidFill>
          </a:ln>
        </p:spPr>
        <p:txBody>
          <a:bodyPr/>
          <a:lstStyle>
            <a:lvl1pPr>
              <a:defRPr sz="2000"/>
            </a:lvl1pPr>
          </a:lstStyle>
          <a:p>
            <a:endParaRPr lang="uk-UA"/>
          </a:p>
        </p:txBody>
      </p:sp>
      <p:sp>
        <p:nvSpPr>
          <p:cNvPr id="13" name="Picture Placeholder 12"/>
          <p:cNvSpPr>
            <a:spLocks noGrp="1"/>
          </p:cNvSpPr>
          <p:nvPr>
            <p:ph type="pic" sz="quarter" idx="14"/>
          </p:nvPr>
        </p:nvSpPr>
        <p:spPr>
          <a:xfrm>
            <a:off x="9811512" y="5981700"/>
            <a:ext cx="1591056" cy="1591056"/>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4635797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250"/>
                                        <p:tgtEl>
                                          <p:spTgt spid="11"/>
                                        </p:tgtEl>
                                      </p:cBhvr>
                                    </p:animEffect>
                                    <p:anim calcmode="lin" valueType="num">
                                      <p:cBhvr>
                                        <p:cTn id="8" dur="1250" fill="hold"/>
                                        <p:tgtEl>
                                          <p:spTgt spid="11"/>
                                        </p:tgtEl>
                                        <p:attrNameLst>
                                          <p:attrName>ppt_x</p:attrName>
                                        </p:attrNameLst>
                                      </p:cBhvr>
                                      <p:tavLst>
                                        <p:tav tm="0">
                                          <p:val>
                                            <p:strVal val="#ppt_x"/>
                                          </p:val>
                                        </p:tav>
                                        <p:tav tm="100000">
                                          <p:val>
                                            <p:strVal val="#ppt_x"/>
                                          </p:val>
                                        </p:tav>
                                      </p:tavLst>
                                    </p:anim>
                                    <p:anim calcmode="lin" valueType="num">
                                      <p:cBhvr>
                                        <p:cTn id="9" dur="1125" decel="100000" fill="hold"/>
                                        <p:tgtEl>
                                          <p:spTgt spid="11"/>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anim calcmode="lin" valueType="num">
                                      <p:cBhvr>
                                        <p:cTn id="20" dur="1250" fill="hold"/>
                                        <p:tgtEl>
                                          <p:spTgt spid="10"/>
                                        </p:tgtEl>
                                        <p:attrNameLst>
                                          <p:attrName>ppt_x</p:attrName>
                                        </p:attrNameLst>
                                      </p:cBhvr>
                                      <p:tavLst>
                                        <p:tav tm="0">
                                          <p:val>
                                            <p:strVal val="#ppt_x"/>
                                          </p:val>
                                        </p:tav>
                                        <p:tav tm="100000">
                                          <p:val>
                                            <p:strVal val="#ppt_x"/>
                                          </p:val>
                                        </p:tav>
                                      </p:tavLst>
                                    </p:anim>
                                    <p:anim calcmode="lin" valueType="num">
                                      <p:cBhvr>
                                        <p:cTn id="21" dur="1125" decel="100000" fill="hold"/>
                                        <p:tgtEl>
                                          <p:spTgt spid="10"/>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P spid="13" grpId="0" animBg="1"/>
    </p:bld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AM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389733436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0"/>
                                  </p:stCondLst>
                                  <p:endCondLst>
                                    <p:cond evt="begin" delay="0">
                                      <p:tn val="29"/>
                                    </p:cond>
                                  </p:end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250"/>
                                        <p:tgtEl>
                                          <p:spTgt spid="16"/>
                                        </p:tgtEl>
                                      </p:cBhvr>
                                    </p:animEffect>
                                    <p:anim calcmode="lin" valueType="num">
                                      <p:cBhvr>
                                        <p:cTn id="32" dur="1250" fill="hold"/>
                                        <p:tgtEl>
                                          <p:spTgt spid="16"/>
                                        </p:tgtEl>
                                        <p:attrNameLst>
                                          <p:attrName>ppt_x</p:attrName>
                                        </p:attrNameLst>
                                      </p:cBhvr>
                                      <p:tavLst>
                                        <p:tav tm="0">
                                          <p:val>
                                            <p:strVal val="#ppt_x"/>
                                          </p:val>
                                        </p:tav>
                                        <p:tav tm="100000">
                                          <p:val>
                                            <p:strVal val="#ppt_x"/>
                                          </p:val>
                                        </p:tav>
                                      </p:tavLst>
                                    </p:anim>
                                    <p:anim calcmode="lin" valueType="num">
                                      <p:cBhvr>
                                        <p:cTn id="33" dur="1125" decel="100000" fill="hold"/>
                                        <p:tgtEl>
                                          <p:spTgt spid="1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0"/>
                                  </p:stCondLst>
                                  <p:endCondLst>
                                    <p:cond evt="begin" delay="0">
                                      <p:tn val="35"/>
                                    </p:cond>
                                  </p:end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250"/>
                                        <p:tgtEl>
                                          <p:spTgt spid="11"/>
                                        </p:tgtEl>
                                      </p:cBhvr>
                                    </p:animEffect>
                                    <p:anim calcmode="lin" valueType="num">
                                      <p:cBhvr>
                                        <p:cTn id="38" dur="1250" fill="hold"/>
                                        <p:tgtEl>
                                          <p:spTgt spid="11"/>
                                        </p:tgtEl>
                                        <p:attrNameLst>
                                          <p:attrName>ppt_x</p:attrName>
                                        </p:attrNameLst>
                                      </p:cBhvr>
                                      <p:tavLst>
                                        <p:tav tm="0">
                                          <p:val>
                                            <p:strVal val="#ppt_x"/>
                                          </p:val>
                                        </p:tav>
                                        <p:tav tm="100000">
                                          <p:val>
                                            <p:strVal val="#ppt_x"/>
                                          </p:val>
                                        </p:tav>
                                      </p:tavLst>
                                    </p:anim>
                                    <p:anim calcmode="lin" valueType="num">
                                      <p:cBhvr>
                                        <p:cTn id="39" dur="1125" decel="100000" fill="hold"/>
                                        <p:tgtEl>
                                          <p:spTgt spid="11"/>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0"/>
                                  </p:stCondLst>
                                  <p:endCondLst>
                                    <p:cond evt="begin" delay="0">
                                      <p:tn val="41"/>
                                    </p:cond>
                                  </p:end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250"/>
                                        <p:tgtEl>
                                          <p:spTgt spid="14"/>
                                        </p:tgtEl>
                                      </p:cBhvr>
                                    </p:animEffect>
                                    <p:anim calcmode="lin" valueType="num">
                                      <p:cBhvr>
                                        <p:cTn id="44" dur="1250" fill="hold"/>
                                        <p:tgtEl>
                                          <p:spTgt spid="14"/>
                                        </p:tgtEl>
                                        <p:attrNameLst>
                                          <p:attrName>ppt_x</p:attrName>
                                        </p:attrNameLst>
                                      </p:cBhvr>
                                      <p:tavLst>
                                        <p:tav tm="0">
                                          <p:val>
                                            <p:strVal val="#ppt_x"/>
                                          </p:val>
                                        </p:tav>
                                        <p:tav tm="100000">
                                          <p:val>
                                            <p:strVal val="#ppt_x"/>
                                          </p:val>
                                        </p:tav>
                                      </p:tavLst>
                                    </p:anim>
                                    <p:anim calcmode="lin" valueType="num">
                                      <p:cBhvr>
                                        <p:cTn id="45" dur="1125" decel="100000" fill="hold"/>
                                        <p:tgtEl>
                                          <p:spTgt spid="14"/>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0"/>
                                  </p:stCondLst>
                                  <p:endCondLst>
                                    <p:cond evt="begin" delay="0">
                                      <p:tn val="47"/>
                                    </p:cond>
                                  </p:end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250"/>
                                        <p:tgtEl>
                                          <p:spTgt spid="17"/>
                                        </p:tgtEl>
                                      </p:cBhvr>
                                    </p:animEffect>
                                    <p:anim calcmode="lin" valueType="num">
                                      <p:cBhvr>
                                        <p:cTn id="50" dur="1250" fill="hold"/>
                                        <p:tgtEl>
                                          <p:spTgt spid="17"/>
                                        </p:tgtEl>
                                        <p:attrNameLst>
                                          <p:attrName>ppt_x</p:attrName>
                                        </p:attrNameLst>
                                      </p:cBhvr>
                                      <p:tavLst>
                                        <p:tav tm="0">
                                          <p:val>
                                            <p:strVal val="#ppt_x"/>
                                          </p:val>
                                        </p:tav>
                                        <p:tav tm="100000">
                                          <p:val>
                                            <p:strVal val="#ppt_x"/>
                                          </p:val>
                                        </p:tav>
                                      </p:tavLst>
                                    </p:anim>
                                    <p:anim calcmode="lin" valueType="num">
                                      <p:cBhvr>
                                        <p:cTn id="51" dur="1125" decel="100000" fill="hold"/>
                                        <p:tgtEl>
                                          <p:spTgt spid="17"/>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8288000" cy="10287000"/>
          </a:xfrm>
          <a:prstGeom prst="rect">
            <a:avLst/>
          </a:prstGeom>
        </p:spPr>
        <p:txBody>
          <a:bodyPr/>
          <a:lstStyle/>
          <a:p>
            <a:endParaRPr lang="uk-UA"/>
          </a:p>
        </p:txBody>
      </p:sp>
    </p:spTree>
    <p:extLst>
      <p:ext uri="{BB962C8B-B14F-4D97-AF65-F5344CB8AC3E}">
        <p14:creationId xmlns:p14="http://schemas.microsoft.com/office/powerpoint/2010/main" val="413604017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spTree>
    <p:extLst>
      <p:ext uri="{BB962C8B-B14F-4D97-AF65-F5344CB8AC3E}">
        <p14:creationId xmlns:p14="http://schemas.microsoft.com/office/powerpoint/2010/main" val="351645375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spTree>
    <p:extLst>
      <p:ext uri="{BB962C8B-B14F-4D97-AF65-F5344CB8AC3E}">
        <p14:creationId xmlns:p14="http://schemas.microsoft.com/office/powerpoint/2010/main" val="1330331834"/>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3" name="Picture Placeholder 12"/>
          <p:cNvSpPr>
            <a:spLocks noGrp="1"/>
          </p:cNvSpPr>
          <p:nvPr>
            <p:ph type="pic" sz="quarter" idx="11"/>
          </p:nvPr>
        </p:nvSpPr>
        <p:spPr>
          <a:xfrm>
            <a:off x="3273552" y="2779776"/>
            <a:ext cx="1444752" cy="1444752"/>
          </a:xfrm>
          <a:prstGeom prst="ellipse">
            <a:avLst/>
          </a:prstGeom>
          <a:ln w="25400">
            <a:solidFill>
              <a:schemeClr val="accent1"/>
            </a:solidFill>
          </a:ln>
        </p:spPr>
        <p:txBody>
          <a:bodyPr/>
          <a:lstStyle>
            <a:lvl1pPr>
              <a:defRPr sz="2000"/>
            </a:lvl1pPr>
          </a:lstStyle>
          <a:p>
            <a:endParaRPr lang="uk-UA"/>
          </a:p>
        </p:txBody>
      </p:sp>
      <p:sp>
        <p:nvSpPr>
          <p:cNvPr id="14" name="Picture Placeholder 12"/>
          <p:cNvSpPr>
            <a:spLocks noGrp="1"/>
          </p:cNvSpPr>
          <p:nvPr>
            <p:ph type="pic" sz="quarter" idx="12"/>
          </p:nvPr>
        </p:nvSpPr>
        <p:spPr>
          <a:xfrm>
            <a:off x="13780008" y="5779008"/>
            <a:ext cx="1444752" cy="1444752"/>
          </a:xfrm>
          <a:prstGeom prst="ellipse">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62653937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250"/>
                                        <p:tgtEl>
                                          <p:spTgt spid="14"/>
                                        </p:tgtEl>
                                      </p:cBhvr>
                                    </p:animEffect>
                                    <p:anim calcmode="lin" valueType="num">
                                      <p:cBhvr>
                                        <p:cTn id="14" dur="1250" fill="hold"/>
                                        <p:tgtEl>
                                          <p:spTgt spid="14"/>
                                        </p:tgtEl>
                                        <p:attrNameLst>
                                          <p:attrName>ppt_x</p:attrName>
                                        </p:attrNameLst>
                                      </p:cBhvr>
                                      <p:tavLst>
                                        <p:tav tm="0">
                                          <p:val>
                                            <p:strVal val="#ppt_x"/>
                                          </p:val>
                                        </p:tav>
                                        <p:tav tm="100000">
                                          <p:val>
                                            <p:strVal val="#ppt_x"/>
                                          </p:val>
                                        </p:tav>
                                      </p:tavLst>
                                    </p:anim>
                                    <p:anim calcmode="lin" valueType="num">
                                      <p:cBhvr>
                                        <p:cTn id="15" dur="1125" decel="100000" fill="hold"/>
                                        <p:tgtEl>
                                          <p:spTgt spid="14"/>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2093976"/>
            <a:ext cx="2743200" cy="2743200"/>
          </a:xfrm>
          <a:prstGeom prst="ellipse">
            <a:avLst/>
          </a:prstGeom>
          <a:ln w="25400">
            <a:solidFill>
              <a:schemeClr val="accent1"/>
            </a:solidFill>
          </a:ln>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9411797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1499616" y="3346704"/>
            <a:ext cx="3593592" cy="3593592"/>
          </a:xfrm>
          <a:prstGeom prst="rect">
            <a:avLst/>
          </a:prstGeom>
        </p:spPr>
        <p:txBody>
          <a:bodyPr/>
          <a:lstStyle/>
          <a:p>
            <a:endParaRPr lang="uk-UA"/>
          </a:p>
        </p:txBody>
      </p:sp>
    </p:spTree>
    <p:extLst>
      <p:ext uri="{BB962C8B-B14F-4D97-AF65-F5344CB8AC3E}">
        <p14:creationId xmlns:p14="http://schemas.microsoft.com/office/powerpoint/2010/main" val="253268737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IMG-SLIDE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spTree>
    <p:extLst>
      <p:ext uri="{BB962C8B-B14F-4D97-AF65-F5344CB8AC3E}">
        <p14:creationId xmlns:p14="http://schemas.microsoft.com/office/powerpoint/2010/main" val="107913603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9144000" y="2400300"/>
            <a:ext cx="9144000" cy="5486400"/>
          </a:xfrm>
          <a:prstGeom prst="rect">
            <a:avLst/>
          </a:prstGeom>
        </p:spPr>
        <p:txBody>
          <a:bodyPr/>
          <a:lstStyle/>
          <a:p>
            <a:endParaRPr lang="uk-UA"/>
          </a:p>
        </p:txBody>
      </p:sp>
    </p:spTree>
    <p:extLst>
      <p:ext uri="{BB962C8B-B14F-4D97-AF65-F5344CB8AC3E}">
        <p14:creationId xmlns:p14="http://schemas.microsoft.com/office/powerpoint/2010/main" val="1891970580"/>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0" y="2400300"/>
            <a:ext cx="9144000" cy="5486400"/>
          </a:xfrm>
          <a:prstGeom prst="rect">
            <a:avLst/>
          </a:prstGeom>
        </p:spPr>
        <p:txBody>
          <a:bodyPr/>
          <a:lstStyle/>
          <a:p>
            <a:endParaRPr lang="uk-UA"/>
          </a:p>
        </p:txBody>
      </p:sp>
    </p:spTree>
    <p:extLst>
      <p:ext uri="{BB962C8B-B14F-4D97-AF65-F5344CB8AC3E}">
        <p14:creationId xmlns:p14="http://schemas.microsoft.com/office/powerpoint/2010/main" val="20893481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7" name="Straight Connector 6"/>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95092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100584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TextBox 5"/>
          <p:cNvSpPr txBox="1"/>
          <p:nvPr userDrawn="1"/>
        </p:nvSpPr>
        <p:spPr>
          <a:xfrm>
            <a:off x="100584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7" name="Straight Connector 6"/>
          <p:cNvCxnSpPr/>
          <p:nvPr userDrawn="1"/>
        </p:nvCxnSpPr>
        <p:spPr>
          <a:xfrm>
            <a:off x="9886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69304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94103572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2968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VICES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06040" y="3255264"/>
            <a:ext cx="2542032" cy="4526280"/>
          </a:xfrm>
          <a:prstGeom prst="rect">
            <a:avLst/>
          </a:prstGeom>
        </p:spPr>
        <p:txBody>
          <a:bodyPr/>
          <a:lstStyle/>
          <a:p>
            <a:endParaRPr lang="uk-UA"/>
          </a:p>
        </p:txBody>
      </p:sp>
    </p:spTree>
    <p:extLst>
      <p:ext uri="{BB962C8B-B14F-4D97-AF65-F5344CB8AC3E}">
        <p14:creationId xmlns:p14="http://schemas.microsoft.com/office/powerpoint/2010/main" val="320571165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LOGO">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5209429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EVICES OPT-2">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5138928" y="3648456"/>
            <a:ext cx="2075688" cy="3758184"/>
          </a:xfrm>
          <a:prstGeom prst="rect">
            <a:avLst/>
          </a:prstGeom>
        </p:spPr>
        <p:txBody>
          <a:bodyPr/>
          <a:lstStyle/>
          <a:p>
            <a:endParaRPr lang="uk-UA"/>
          </a:p>
        </p:txBody>
      </p:sp>
      <p:sp>
        <p:nvSpPr>
          <p:cNvPr id="10" name="Picture Placeholder 5"/>
          <p:cNvSpPr>
            <a:spLocks noGrp="1"/>
          </p:cNvSpPr>
          <p:nvPr>
            <p:ph type="pic" sz="quarter" idx="12"/>
          </p:nvPr>
        </p:nvSpPr>
        <p:spPr>
          <a:xfrm>
            <a:off x="1563624" y="3648456"/>
            <a:ext cx="2075688" cy="3758184"/>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3163824" y="3355848"/>
            <a:ext cx="2423160" cy="4315968"/>
          </a:xfrm>
          <a:prstGeom prst="rect">
            <a:avLst/>
          </a:prstGeom>
        </p:spPr>
        <p:txBody>
          <a:bodyPr/>
          <a:lstStyle/>
          <a:p>
            <a:endParaRPr lang="uk-UA"/>
          </a:p>
        </p:txBody>
      </p:sp>
    </p:spTree>
    <p:extLst>
      <p:ext uri="{BB962C8B-B14F-4D97-AF65-F5344CB8AC3E}">
        <p14:creationId xmlns:p14="http://schemas.microsoft.com/office/powerpoint/2010/main" val="281317247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1"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250"/>
                                        <p:tgtEl>
                                          <p:spTgt spid="10"/>
                                        </p:tgtEl>
                                      </p:cBhvr>
                                    </p:animEffect>
                                    <p:anim calcmode="lin" valueType="num">
                                      <p:cBhvr>
                                        <p:cTn id="14" dur="1250" fill="hold"/>
                                        <p:tgtEl>
                                          <p:spTgt spid="10"/>
                                        </p:tgtEl>
                                        <p:attrNameLst>
                                          <p:attrName>ppt_x</p:attrName>
                                        </p:attrNameLst>
                                      </p:cBhvr>
                                      <p:tavLst>
                                        <p:tav tm="0">
                                          <p:val>
                                            <p:strVal val="#ppt_x"/>
                                          </p:val>
                                        </p:tav>
                                        <p:tav tm="100000">
                                          <p:val>
                                            <p:strVal val="#ppt_x"/>
                                          </p:val>
                                        </p:tav>
                                      </p:tavLst>
                                    </p:anim>
                                    <p:anim calcmode="lin" valueType="num">
                                      <p:cBhvr>
                                        <p:cTn id="15" dur="1125" decel="100000" fill="hold"/>
                                        <p:tgtEl>
                                          <p:spTgt spid="1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7" presetID="37" presetClass="entr" presetSubtype="0" fill="hold" grpId="1"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p:bldP spid="10" grpId="1"/>
      <p:bldP spid="6" grpId="1"/>
    </p:bld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EVICES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06040" y="2999232"/>
            <a:ext cx="3730752" cy="4983480"/>
          </a:xfrm>
          <a:prstGeom prst="rect">
            <a:avLst/>
          </a:prstGeom>
        </p:spPr>
        <p:txBody>
          <a:bodyPr/>
          <a:lstStyle/>
          <a:p>
            <a:endParaRPr lang="uk-UA"/>
          </a:p>
        </p:txBody>
      </p:sp>
    </p:spTree>
    <p:extLst>
      <p:ext uri="{BB962C8B-B14F-4D97-AF65-F5344CB8AC3E}">
        <p14:creationId xmlns:p14="http://schemas.microsoft.com/office/powerpoint/2010/main" val="418822960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VICES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651760" y="2990088"/>
            <a:ext cx="6400800" cy="3941064"/>
          </a:xfrm>
          <a:prstGeom prst="rect">
            <a:avLst/>
          </a:prstGeom>
        </p:spPr>
        <p:txBody>
          <a:bodyPr/>
          <a:lstStyle/>
          <a:p>
            <a:endParaRPr lang="uk-UA"/>
          </a:p>
        </p:txBody>
      </p:sp>
    </p:spTree>
    <p:extLst>
      <p:ext uri="{BB962C8B-B14F-4D97-AF65-F5344CB8AC3E}">
        <p14:creationId xmlns:p14="http://schemas.microsoft.com/office/powerpoint/2010/main" val="426477975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EVICES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3438144" y="3054096"/>
            <a:ext cx="5276088" cy="3255264"/>
          </a:xfrm>
          <a:prstGeom prst="rect">
            <a:avLst/>
          </a:prstGeom>
        </p:spPr>
        <p:txBody>
          <a:bodyPr/>
          <a:lstStyle/>
          <a:p>
            <a:endParaRPr lang="uk-UA"/>
          </a:p>
        </p:txBody>
      </p:sp>
    </p:spTree>
    <p:extLst>
      <p:ext uri="{BB962C8B-B14F-4D97-AF65-F5344CB8AC3E}">
        <p14:creationId xmlns:p14="http://schemas.microsoft.com/office/powerpoint/2010/main" val="264707744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EVICES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121408" y="2953512"/>
            <a:ext cx="6519672" cy="3730752"/>
          </a:xfrm>
          <a:prstGeom prst="rect">
            <a:avLst/>
          </a:prstGeom>
        </p:spPr>
        <p:txBody>
          <a:bodyPr/>
          <a:lstStyle/>
          <a:p>
            <a:endParaRPr lang="uk-UA"/>
          </a:p>
        </p:txBody>
      </p:sp>
    </p:spTree>
    <p:extLst>
      <p:ext uri="{BB962C8B-B14F-4D97-AF65-F5344CB8AC3E}">
        <p14:creationId xmlns:p14="http://schemas.microsoft.com/office/powerpoint/2010/main" val="166257686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EVICES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6" name="Picture Placeholder 5"/>
          <p:cNvSpPr>
            <a:spLocks noGrp="1"/>
          </p:cNvSpPr>
          <p:nvPr>
            <p:ph type="pic" sz="quarter" idx="11"/>
          </p:nvPr>
        </p:nvSpPr>
        <p:spPr>
          <a:xfrm>
            <a:off x="2002536" y="2788920"/>
            <a:ext cx="7178040" cy="4105656"/>
          </a:xfrm>
          <a:prstGeom prst="rect">
            <a:avLst/>
          </a:prstGeom>
        </p:spPr>
        <p:txBody>
          <a:bodyPr/>
          <a:lstStyle/>
          <a:p>
            <a:endParaRPr lang="uk-UA"/>
          </a:p>
        </p:txBody>
      </p:sp>
    </p:spTree>
    <p:extLst>
      <p:ext uri="{BB962C8B-B14F-4D97-AF65-F5344CB8AC3E}">
        <p14:creationId xmlns:p14="http://schemas.microsoft.com/office/powerpoint/2010/main" val="22621343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EVICES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0" name="Picture Placeholder 2"/>
          <p:cNvSpPr>
            <a:spLocks noGrp="1"/>
          </p:cNvSpPr>
          <p:nvPr>
            <p:ph type="pic" sz="quarter" idx="12"/>
          </p:nvPr>
        </p:nvSpPr>
        <p:spPr>
          <a:xfrm>
            <a:off x="5961888" y="2441448"/>
            <a:ext cx="5705856" cy="3246120"/>
          </a:xfrm>
          <a:prstGeom prst="rect">
            <a:avLst/>
          </a:prstGeom>
        </p:spPr>
        <p:txBody>
          <a:bodyPr/>
          <a:lstStyle>
            <a:lvl1pPr>
              <a:defRPr sz="2000"/>
            </a:lvl1pPr>
          </a:lstStyle>
          <a:p>
            <a:endParaRPr lang="uk-UA"/>
          </a:p>
        </p:txBody>
      </p:sp>
      <p:sp>
        <p:nvSpPr>
          <p:cNvPr id="11" name="Picture Placeholder 2"/>
          <p:cNvSpPr>
            <a:spLocks noGrp="1"/>
          </p:cNvSpPr>
          <p:nvPr>
            <p:ph type="pic" sz="quarter" idx="13"/>
          </p:nvPr>
        </p:nvSpPr>
        <p:spPr>
          <a:xfrm>
            <a:off x="3657600" y="5753100"/>
            <a:ext cx="685800" cy="1216152"/>
          </a:xfrm>
          <a:prstGeom prst="rect">
            <a:avLst/>
          </a:prstGeom>
        </p:spPr>
        <p:txBody>
          <a:bodyPr/>
          <a:lstStyle>
            <a:lvl1pPr>
              <a:defRPr sz="1200"/>
            </a:lvl1pPr>
          </a:lstStyle>
          <a:p>
            <a:endParaRPr lang="uk-UA"/>
          </a:p>
        </p:txBody>
      </p:sp>
      <p:sp>
        <p:nvSpPr>
          <p:cNvPr id="12" name="Picture Placeholder 2"/>
          <p:cNvSpPr>
            <a:spLocks noGrp="1"/>
          </p:cNvSpPr>
          <p:nvPr>
            <p:ph type="pic" sz="quarter" idx="14"/>
          </p:nvPr>
        </p:nvSpPr>
        <p:spPr>
          <a:xfrm>
            <a:off x="4690872" y="4754880"/>
            <a:ext cx="1645920" cy="2176272"/>
          </a:xfrm>
          <a:prstGeom prst="rect">
            <a:avLst/>
          </a:prstGeom>
        </p:spPr>
        <p:txBody>
          <a:bodyPr/>
          <a:lstStyle>
            <a:lvl1pPr>
              <a:defRPr sz="1200"/>
            </a:lvl1pPr>
          </a:lstStyle>
          <a:p>
            <a:endParaRPr lang="uk-UA"/>
          </a:p>
        </p:txBody>
      </p:sp>
      <p:sp>
        <p:nvSpPr>
          <p:cNvPr id="13" name="Picture Placeholder 2"/>
          <p:cNvSpPr>
            <a:spLocks noGrp="1"/>
          </p:cNvSpPr>
          <p:nvPr>
            <p:ph type="pic" sz="quarter" idx="15"/>
          </p:nvPr>
        </p:nvSpPr>
        <p:spPr>
          <a:xfrm>
            <a:off x="11055096" y="4334256"/>
            <a:ext cx="3886200" cy="2404872"/>
          </a:xfrm>
          <a:prstGeom prst="rect">
            <a:avLst/>
          </a:prstGeom>
        </p:spPr>
        <p:txBody>
          <a:bodyPr/>
          <a:lstStyle>
            <a:lvl1pPr>
              <a:defRPr sz="1200"/>
            </a:lvl1pPr>
          </a:lstStyle>
          <a:p>
            <a:endParaRPr lang="uk-UA"/>
          </a:p>
        </p:txBody>
      </p:sp>
    </p:spTree>
    <p:extLst>
      <p:ext uri="{BB962C8B-B14F-4D97-AF65-F5344CB8AC3E}">
        <p14:creationId xmlns:p14="http://schemas.microsoft.com/office/powerpoint/2010/main" val="2009179937"/>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250"/>
                                        <p:tgtEl>
                                          <p:spTgt spid="11"/>
                                        </p:tgtEl>
                                      </p:cBhvr>
                                    </p:animEffect>
                                    <p:anim calcmode="lin" valueType="num">
                                      <p:cBhvr>
                                        <p:cTn id="26" dur="1250" fill="hold"/>
                                        <p:tgtEl>
                                          <p:spTgt spid="11"/>
                                        </p:tgtEl>
                                        <p:attrNameLst>
                                          <p:attrName>ppt_x</p:attrName>
                                        </p:attrNameLst>
                                      </p:cBhvr>
                                      <p:tavLst>
                                        <p:tav tm="0">
                                          <p:val>
                                            <p:strVal val="#ppt_x"/>
                                          </p:val>
                                        </p:tav>
                                        <p:tav tm="100000">
                                          <p:val>
                                            <p:strVal val="#ppt_x"/>
                                          </p:val>
                                        </p:tav>
                                      </p:tavLst>
                                    </p:anim>
                                    <p:anim calcmode="lin" valueType="num">
                                      <p:cBhvr>
                                        <p:cTn id="27" dur="1125" decel="100000" fill="hold"/>
                                        <p:tgtEl>
                                          <p:spTgt spid="11"/>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ICES OPT-9">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807208" y="3200400"/>
            <a:ext cx="3886200" cy="3886200"/>
          </a:xfrm>
          <a:prstGeom prst="rect">
            <a:avLst/>
          </a:prstGeom>
          <a:effectLst>
            <a:outerShdw blurRad="292100" dist="38100" dir="5400000" algn="t" rotWithShape="0">
              <a:schemeClr val="accent1">
                <a:alpha val="67000"/>
              </a:schemeClr>
            </a:outerShdw>
          </a:effectLst>
        </p:spPr>
        <p:txBody>
          <a:bodyPr/>
          <a:lstStyle/>
          <a:p>
            <a:endParaRPr lang="uk-UA"/>
          </a:p>
        </p:txBody>
      </p:sp>
    </p:spTree>
    <p:extLst>
      <p:ext uri="{BB962C8B-B14F-4D97-AF65-F5344CB8AC3E}">
        <p14:creationId xmlns:p14="http://schemas.microsoft.com/office/powerpoint/2010/main" val="1337995374"/>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VICES OPT-11">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29384" y="3218688"/>
            <a:ext cx="2423160" cy="4315968"/>
          </a:xfrm>
          <a:prstGeom prst="rect">
            <a:avLst/>
          </a:prstGeom>
        </p:spPr>
        <p:txBody>
          <a:bodyPr/>
          <a:lstStyle/>
          <a:p>
            <a:endParaRPr lang="uk-UA"/>
          </a:p>
        </p:txBody>
      </p:sp>
    </p:spTree>
    <p:extLst>
      <p:ext uri="{BB962C8B-B14F-4D97-AF65-F5344CB8AC3E}">
        <p14:creationId xmlns:p14="http://schemas.microsoft.com/office/powerpoint/2010/main" val="271615018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EVICES OPT-12">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01952" y="3584448"/>
            <a:ext cx="2194560" cy="3886200"/>
          </a:xfrm>
          <a:prstGeom prst="rect">
            <a:avLst/>
          </a:prstGeom>
        </p:spPr>
        <p:txBody>
          <a:bodyPr/>
          <a:lstStyle/>
          <a:p>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p>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p>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VICES OPT-1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2624328" y="2990088"/>
            <a:ext cx="3730752" cy="4983480"/>
          </a:xfrm>
          <a:prstGeom prst="rect">
            <a:avLst/>
          </a:prstGeom>
        </p:spPr>
        <p:txBody>
          <a:bodyPr/>
          <a:lstStyle/>
          <a:p>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ICES OPT-14">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EVICES OPT-1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655064" y="2788920"/>
            <a:ext cx="6967728" cy="3986784"/>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730979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EVICES OPT-1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9"/>
          <p:cNvSpPr>
            <a:spLocks noGrp="1"/>
          </p:cNvSpPr>
          <p:nvPr>
            <p:ph type="pic" sz="quarter" idx="11"/>
          </p:nvPr>
        </p:nvSpPr>
        <p:spPr>
          <a:xfrm>
            <a:off x="4846320" y="3200400"/>
            <a:ext cx="8622792" cy="4846320"/>
          </a:xfrm>
          <a:prstGeom prst="rect">
            <a:avLst/>
          </a:prstGeom>
        </p:spPr>
        <p:txBody>
          <a:bodyPr/>
          <a:lstStyle/>
          <a:p>
            <a:endParaRPr lang="uk-UA"/>
          </a:p>
        </p:txBody>
      </p:sp>
    </p:spTree>
    <p:extLst>
      <p:ext uri="{BB962C8B-B14F-4D97-AF65-F5344CB8AC3E}">
        <p14:creationId xmlns:p14="http://schemas.microsoft.com/office/powerpoint/2010/main" val="153085764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PORTFOLIO OPT-1">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87552" y="2478024"/>
            <a:ext cx="9052560" cy="5998464"/>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dirty="0"/>
              <a:t>page</a:t>
            </a:r>
          </a:p>
          <a:p>
            <a:pPr algn="l"/>
            <a:r>
              <a:rPr lang="en-US" dirty="0"/>
              <a:t>0</a:t>
            </a:r>
            <a:fld id="{37D409AB-2201-4E18-8A34-C31753AD9B06}" type="slidenum">
              <a:rPr smtClean="0"/>
              <a:pPr algn="l"/>
              <a:t>‹#›</a:t>
            </a:fld>
            <a:endParaRPr dirty="0"/>
          </a:p>
        </p:txBody>
      </p:sp>
    </p:spTree>
    <p:extLst>
      <p:ext uri="{BB962C8B-B14F-4D97-AF65-F5344CB8AC3E}">
        <p14:creationId xmlns:p14="http://schemas.microsoft.com/office/powerpoint/2010/main" val="343734019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ORTFOLIO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3716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96012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3472348581"/>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ORTFOLIO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2573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120015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2" name="Picture Placeholder 2"/>
          <p:cNvSpPr>
            <a:spLocks noGrp="1"/>
          </p:cNvSpPr>
          <p:nvPr>
            <p:ph type="pic" sz="quarter" idx="14"/>
          </p:nvPr>
        </p:nvSpPr>
        <p:spPr>
          <a:xfrm>
            <a:off x="66294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91674725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250"/>
                                        <p:tgtEl>
                                          <p:spTgt spid="11"/>
                                        </p:tgtEl>
                                      </p:cBhvr>
                                    </p:animEffect>
                                    <p:anim calcmode="lin" valueType="num">
                                      <p:cBhvr>
                                        <p:cTn id="20" dur="1250" fill="hold"/>
                                        <p:tgtEl>
                                          <p:spTgt spid="11"/>
                                        </p:tgtEl>
                                        <p:attrNameLst>
                                          <p:attrName>ppt_x</p:attrName>
                                        </p:attrNameLst>
                                      </p:cBhvr>
                                      <p:tavLst>
                                        <p:tav tm="0">
                                          <p:val>
                                            <p:strVal val="#ppt_x"/>
                                          </p:val>
                                        </p:tav>
                                        <p:tav tm="100000">
                                          <p:val>
                                            <p:strVal val="#ppt_x"/>
                                          </p:val>
                                        </p:tav>
                                      </p:tavLst>
                                    </p:anim>
                                    <p:anim calcmode="lin" valueType="num">
                                      <p:cBhvr>
                                        <p:cTn id="21" dur="1125" decel="100000" fill="hold"/>
                                        <p:tgtEl>
                                          <p:spTgt spid="11"/>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PORTFOLIO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2"/>
          <p:cNvSpPr>
            <a:spLocks noGrp="1"/>
          </p:cNvSpPr>
          <p:nvPr>
            <p:ph type="pic" sz="quarter" idx="12"/>
          </p:nvPr>
        </p:nvSpPr>
        <p:spPr>
          <a:xfrm>
            <a:off x="12573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3"/>
          </p:nvPr>
        </p:nvSpPr>
        <p:spPr>
          <a:xfrm>
            <a:off x="120015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4"/>
          </p:nvPr>
        </p:nvSpPr>
        <p:spPr>
          <a:xfrm>
            <a:off x="66294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4009983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1250"/>
                                        <p:tgtEl>
                                          <p:spTgt spid="13"/>
                                        </p:tgtEl>
                                      </p:cBhvr>
                                    </p:animEffect>
                                    <p:anim calcmode="lin" valueType="num">
                                      <p:cBhvr>
                                        <p:cTn id="8" dur="1250" fill="hold"/>
                                        <p:tgtEl>
                                          <p:spTgt spid="13"/>
                                        </p:tgtEl>
                                        <p:attrNameLst>
                                          <p:attrName>ppt_x</p:attrName>
                                        </p:attrNameLst>
                                      </p:cBhvr>
                                      <p:tavLst>
                                        <p:tav tm="0">
                                          <p:val>
                                            <p:strVal val="#ppt_x"/>
                                          </p:val>
                                        </p:tav>
                                        <p:tav tm="100000">
                                          <p:val>
                                            <p:strVal val="#ppt_x"/>
                                          </p:val>
                                        </p:tav>
                                      </p:tavLst>
                                    </p:anim>
                                    <p:anim calcmode="lin" valueType="num">
                                      <p:cBhvr>
                                        <p:cTn id="9" dur="1125" decel="100000" fill="hold"/>
                                        <p:tgtEl>
                                          <p:spTgt spid="13"/>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250"/>
                                        <p:tgtEl>
                                          <p:spTgt spid="15"/>
                                        </p:tgtEl>
                                      </p:cBhvr>
                                    </p:animEffect>
                                    <p:anim calcmode="lin" valueType="num">
                                      <p:cBhvr>
                                        <p:cTn id="14" dur="1250" fill="hold"/>
                                        <p:tgtEl>
                                          <p:spTgt spid="15"/>
                                        </p:tgtEl>
                                        <p:attrNameLst>
                                          <p:attrName>ppt_x</p:attrName>
                                        </p:attrNameLst>
                                      </p:cBhvr>
                                      <p:tavLst>
                                        <p:tav tm="0">
                                          <p:val>
                                            <p:strVal val="#ppt_x"/>
                                          </p:val>
                                        </p:tav>
                                        <p:tav tm="100000">
                                          <p:val>
                                            <p:strVal val="#ppt_x"/>
                                          </p:val>
                                        </p:tav>
                                      </p:tavLst>
                                    </p:anim>
                                    <p:anim calcmode="lin" valueType="num">
                                      <p:cBhvr>
                                        <p:cTn id="15" dur="1125" decel="100000" fill="hold"/>
                                        <p:tgtEl>
                                          <p:spTgt spid="15"/>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ORTFOLIO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
        <p:nvSpPr>
          <p:cNvPr id="18" name="Picture Placeholder 5"/>
          <p:cNvSpPr>
            <a:spLocks noGrp="1"/>
          </p:cNvSpPr>
          <p:nvPr>
            <p:ph type="pic" sz="quarter" idx="20"/>
          </p:nvPr>
        </p:nvSpPr>
        <p:spPr>
          <a:xfrm>
            <a:off x="4114800" y="42336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348509339"/>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250"/>
                                        <p:tgtEl>
                                          <p:spTgt spid="12"/>
                                        </p:tgtEl>
                                      </p:cBhvr>
                                    </p:animEffect>
                                    <p:anim calcmode="lin" valueType="num">
                                      <p:cBhvr>
                                        <p:cTn id="14" dur="1250" fill="hold"/>
                                        <p:tgtEl>
                                          <p:spTgt spid="12"/>
                                        </p:tgtEl>
                                        <p:attrNameLst>
                                          <p:attrName>ppt_x</p:attrName>
                                        </p:attrNameLst>
                                      </p:cBhvr>
                                      <p:tavLst>
                                        <p:tav tm="0">
                                          <p:val>
                                            <p:strVal val="#ppt_x"/>
                                          </p:val>
                                        </p:tav>
                                        <p:tav tm="100000">
                                          <p:val>
                                            <p:strVal val="#ppt_x"/>
                                          </p:val>
                                        </p:tav>
                                      </p:tavLst>
                                    </p:anim>
                                    <p:anim calcmode="lin" valueType="num">
                                      <p:cBhvr>
                                        <p:cTn id="15" dur="1125" decel="100000" fill="hold"/>
                                        <p:tgtEl>
                                          <p:spTgt spid="12"/>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250"/>
                                        <p:tgtEl>
                                          <p:spTgt spid="15"/>
                                        </p:tgtEl>
                                      </p:cBhvr>
                                    </p:animEffect>
                                    <p:anim calcmode="lin" valueType="num">
                                      <p:cBhvr>
                                        <p:cTn id="20" dur="1250" fill="hold"/>
                                        <p:tgtEl>
                                          <p:spTgt spid="15"/>
                                        </p:tgtEl>
                                        <p:attrNameLst>
                                          <p:attrName>ppt_x</p:attrName>
                                        </p:attrNameLst>
                                      </p:cBhvr>
                                      <p:tavLst>
                                        <p:tav tm="0">
                                          <p:val>
                                            <p:strVal val="#ppt_x"/>
                                          </p:val>
                                        </p:tav>
                                        <p:tav tm="100000">
                                          <p:val>
                                            <p:strVal val="#ppt_x"/>
                                          </p:val>
                                        </p:tav>
                                      </p:tavLst>
                                    </p:anim>
                                    <p:anim calcmode="lin" valueType="num">
                                      <p:cBhvr>
                                        <p:cTn id="21" dur="1125" decel="100000" fill="hold"/>
                                        <p:tgtEl>
                                          <p:spTgt spid="15"/>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250"/>
                                        <p:tgtEl>
                                          <p:spTgt spid="10"/>
                                        </p:tgtEl>
                                      </p:cBhvr>
                                    </p:animEffect>
                                    <p:anim calcmode="lin" valueType="num">
                                      <p:cBhvr>
                                        <p:cTn id="26" dur="1250" fill="hold"/>
                                        <p:tgtEl>
                                          <p:spTgt spid="10"/>
                                        </p:tgtEl>
                                        <p:attrNameLst>
                                          <p:attrName>ppt_x</p:attrName>
                                        </p:attrNameLst>
                                      </p:cBhvr>
                                      <p:tavLst>
                                        <p:tav tm="0">
                                          <p:val>
                                            <p:strVal val="#ppt_x"/>
                                          </p:val>
                                        </p:tav>
                                        <p:tav tm="100000">
                                          <p:val>
                                            <p:strVal val="#ppt_x"/>
                                          </p:val>
                                        </p:tav>
                                      </p:tavLst>
                                    </p:anim>
                                    <p:anim calcmode="lin" valueType="num">
                                      <p:cBhvr>
                                        <p:cTn id="27" dur="1125" decel="100000" fill="hold"/>
                                        <p:tgtEl>
                                          <p:spTgt spid="10"/>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100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250"/>
                                        <p:tgtEl>
                                          <p:spTgt spid="18"/>
                                        </p:tgtEl>
                                      </p:cBhvr>
                                    </p:animEffect>
                                    <p:anim calcmode="lin" valueType="num">
                                      <p:cBhvr>
                                        <p:cTn id="32" dur="1250" fill="hold"/>
                                        <p:tgtEl>
                                          <p:spTgt spid="18"/>
                                        </p:tgtEl>
                                        <p:attrNameLst>
                                          <p:attrName>ppt_x</p:attrName>
                                        </p:attrNameLst>
                                      </p:cBhvr>
                                      <p:tavLst>
                                        <p:tav tm="0">
                                          <p:val>
                                            <p:strVal val="#ppt_x"/>
                                          </p:val>
                                        </p:tav>
                                        <p:tav tm="100000">
                                          <p:val>
                                            <p:strVal val="#ppt_x"/>
                                          </p:val>
                                        </p:tav>
                                      </p:tavLst>
                                    </p:anim>
                                    <p:anim calcmode="lin" valueType="num">
                                      <p:cBhvr>
                                        <p:cTn id="33" dur="1125" decel="100000" fill="hold"/>
                                        <p:tgtEl>
                                          <p:spTgt spid="18"/>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18"/>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1250"/>
                                  </p:stCondLst>
                                  <p:endCondLst>
                                    <p:cond evt="begin" delay="0">
                                      <p:tn val="35"/>
                                    </p:cond>
                                  </p:end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250"/>
                                        <p:tgtEl>
                                          <p:spTgt spid="16"/>
                                        </p:tgtEl>
                                      </p:cBhvr>
                                    </p:animEffect>
                                    <p:anim calcmode="lin" valueType="num">
                                      <p:cBhvr>
                                        <p:cTn id="38" dur="1250" fill="hold"/>
                                        <p:tgtEl>
                                          <p:spTgt spid="16"/>
                                        </p:tgtEl>
                                        <p:attrNameLst>
                                          <p:attrName>ppt_x</p:attrName>
                                        </p:attrNameLst>
                                      </p:cBhvr>
                                      <p:tavLst>
                                        <p:tav tm="0">
                                          <p:val>
                                            <p:strVal val="#ppt_x"/>
                                          </p:val>
                                        </p:tav>
                                        <p:tav tm="100000">
                                          <p:val>
                                            <p:strVal val="#ppt_x"/>
                                          </p:val>
                                        </p:tav>
                                      </p:tavLst>
                                    </p:anim>
                                    <p:anim calcmode="lin" valueType="num">
                                      <p:cBhvr>
                                        <p:cTn id="39" dur="1125" decel="100000" fill="hold"/>
                                        <p:tgtEl>
                                          <p:spTgt spid="16"/>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6"/>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1500"/>
                                  </p:stCondLst>
                                  <p:endCondLst>
                                    <p:cond evt="begin" delay="0">
                                      <p:tn val="41"/>
                                    </p:cond>
                                  </p:end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250"/>
                                        <p:tgtEl>
                                          <p:spTgt spid="11"/>
                                        </p:tgtEl>
                                      </p:cBhvr>
                                    </p:animEffect>
                                    <p:anim calcmode="lin" valueType="num">
                                      <p:cBhvr>
                                        <p:cTn id="44" dur="1250" fill="hold"/>
                                        <p:tgtEl>
                                          <p:spTgt spid="11"/>
                                        </p:tgtEl>
                                        <p:attrNameLst>
                                          <p:attrName>ppt_x</p:attrName>
                                        </p:attrNameLst>
                                      </p:cBhvr>
                                      <p:tavLst>
                                        <p:tav tm="0">
                                          <p:val>
                                            <p:strVal val="#ppt_x"/>
                                          </p:val>
                                        </p:tav>
                                        <p:tav tm="100000">
                                          <p:val>
                                            <p:strVal val="#ppt_x"/>
                                          </p:val>
                                        </p:tav>
                                      </p:tavLst>
                                    </p:anim>
                                    <p:anim calcmode="lin" valueType="num">
                                      <p:cBhvr>
                                        <p:cTn id="45" dur="1125" decel="100000" fill="hold"/>
                                        <p:tgtEl>
                                          <p:spTgt spid="1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1750"/>
                                  </p:stCondLst>
                                  <p:endCondLst>
                                    <p:cond evt="begin" delay="0">
                                      <p:tn val="47"/>
                                    </p:cond>
                                  </p:endCondLst>
                                  <p:childTnLst>
                                    <p:set>
                                      <p:cBhvr>
                                        <p:cTn id="48" dur="1" fill="hold">
                                          <p:stCondLst>
                                            <p:cond delay="0"/>
                                          </p:stCondLst>
                                        </p:cTn>
                                        <p:tgtEl>
                                          <p:spTgt spid="14"/>
                                        </p:tgtEl>
                                        <p:attrNameLst>
                                          <p:attrName>style.visibility</p:attrName>
                                        </p:attrNameLst>
                                      </p:cBhvr>
                                      <p:to>
                                        <p:strVal val="visible"/>
                                      </p:to>
                                    </p:set>
                                    <p:animEffect transition="in" filter="fade">
                                      <p:cBhvr>
                                        <p:cTn id="49" dur="1250"/>
                                        <p:tgtEl>
                                          <p:spTgt spid="14"/>
                                        </p:tgtEl>
                                      </p:cBhvr>
                                    </p:animEffect>
                                    <p:anim calcmode="lin" valueType="num">
                                      <p:cBhvr>
                                        <p:cTn id="50" dur="1250" fill="hold"/>
                                        <p:tgtEl>
                                          <p:spTgt spid="14"/>
                                        </p:tgtEl>
                                        <p:attrNameLst>
                                          <p:attrName>ppt_x</p:attrName>
                                        </p:attrNameLst>
                                      </p:cBhvr>
                                      <p:tavLst>
                                        <p:tav tm="0">
                                          <p:val>
                                            <p:strVal val="#ppt_x"/>
                                          </p:val>
                                        </p:tav>
                                        <p:tav tm="100000">
                                          <p:val>
                                            <p:strVal val="#ppt_x"/>
                                          </p:val>
                                        </p:tav>
                                      </p:tavLst>
                                    </p:anim>
                                    <p:anim calcmode="lin" valueType="num">
                                      <p:cBhvr>
                                        <p:cTn id="51" dur="1125" decel="100000" fill="hold"/>
                                        <p:tgtEl>
                                          <p:spTgt spid="14"/>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nodePh="1">
                                  <p:stCondLst>
                                    <p:cond delay="2000"/>
                                  </p:stCondLst>
                                  <p:endCondLst>
                                    <p:cond evt="begin" delay="0">
                                      <p:tn val="53"/>
                                    </p:cond>
                                  </p:end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250"/>
                                        <p:tgtEl>
                                          <p:spTgt spid="17"/>
                                        </p:tgtEl>
                                      </p:cBhvr>
                                    </p:animEffect>
                                    <p:anim calcmode="lin" valueType="num">
                                      <p:cBhvr>
                                        <p:cTn id="56" dur="1250" fill="hold"/>
                                        <p:tgtEl>
                                          <p:spTgt spid="17"/>
                                        </p:tgtEl>
                                        <p:attrNameLst>
                                          <p:attrName>ppt_x</p:attrName>
                                        </p:attrNameLst>
                                      </p:cBhvr>
                                      <p:tavLst>
                                        <p:tav tm="0">
                                          <p:val>
                                            <p:strVal val="#ppt_x"/>
                                          </p:val>
                                        </p:tav>
                                        <p:tav tm="100000">
                                          <p:val>
                                            <p:strVal val="#ppt_x"/>
                                          </p:val>
                                        </p:tav>
                                      </p:tavLst>
                                    </p:anim>
                                    <p:anim calcmode="lin" valueType="num">
                                      <p:cBhvr>
                                        <p:cTn id="57" dur="1125" decel="100000" fill="hold"/>
                                        <p:tgtEl>
                                          <p:spTgt spid="17"/>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1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2" grpId="0"/>
      <p:bldP spid="14" grpId="0"/>
      <p:bldP spid="15" grpId="0"/>
      <p:bldP spid="16" grpId="0"/>
      <p:bldP spid="17" grpId="0"/>
      <p:bldP spid="18" grpId="0"/>
    </p:bld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ORTFOLIO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3657600" cy="2743200"/>
          </a:xfrm>
          <a:prstGeom prst="rect">
            <a:avLst/>
          </a:prstGeom>
          <a:ln w="12700">
            <a:solidFill>
              <a:schemeClr val="bg1"/>
            </a:solidFill>
          </a:ln>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0" name="Picture Placeholder 2"/>
          <p:cNvSpPr>
            <a:spLocks noGrp="1"/>
          </p:cNvSpPr>
          <p:nvPr>
            <p:ph type="pic" sz="quarter" idx="15"/>
          </p:nvPr>
        </p:nvSpPr>
        <p:spPr>
          <a:xfrm>
            <a:off x="36576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1" name="Picture Placeholder 2"/>
          <p:cNvSpPr>
            <a:spLocks noGrp="1"/>
          </p:cNvSpPr>
          <p:nvPr>
            <p:ph type="pic" sz="quarter" idx="16"/>
          </p:nvPr>
        </p:nvSpPr>
        <p:spPr>
          <a:xfrm>
            <a:off x="36576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2" name="Picture Placeholder 2"/>
          <p:cNvSpPr>
            <a:spLocks noGrp="1"/>
          </p:cNvSpPr>
          <p:nvPr>
            <p:ph type="pic" sz="quarter" idx="17"/>
          </p:nvPr>
        </p:nvSpPr>
        <p:spPr>
          <a:xfrm>
            <a:off x="73152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3" name="Picture Placeholder 2"/>
          <p:cNvSpPr>
            <a:spLocks noGrp="1"/>
          </p:cNvSpPr>
          <p:nvPr>
            <p:ph type="pic" sz="quarter" idx="18"/>
          </p:nvPr>
        </p:nvSpPr>
        <p:spPr>
          <a:xfrm>
            <a:off x="73152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4" name="Picture Placeholder 2"/>
          <p:cNvSpPr>
            <a:spLocks noGrp="1"/>
          </p:cNvSpPr>
          <p:nvPr>
            <p:ph type="pic" sz="quarter" idx="19"/>
          </p:nvPr>
        </p:nvSpPr>
        <p:spPr>
          <a:xfrm>
            <a:off x="109728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5" name="Picture Placeholder 2"/>
          <p:cNvSpPr>
            <a:spLocks noGrp="1"/>
          </p:cNvSpPr>
          <p:nvPr>
            <p:ph type="pic" sz="quarter" idx="20"/>
          </p:nvPr>
        </p:nvSpPr>
        <p:spPr>
          <a:xfrm>
            <a:off x="109728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6" name="Picture Placeholder 2"/>
          <p:cNvSpPr>
            <a:spLocks noGrp="1"/>
          </p:cNvSpPr>
          <p:nvPr>
            <p:ph type="pic" sz="quarter" idx="21"/>
          </p:nvPr>
        </p:nvSpPr>
        <p:spPr>
          <a:xfrm>
            <a:off x="146304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7" name="Picture Placeholder 2"/>
          <p:cNvSpPr>
            <a:spLocks noGrp="1"/>
          </p:cNvSpPr>
          <p:nvPr>
            <p:ph type="pic" sz="quarter" idx="22"/>
          </p:nvPr>
        </p:nvSpPr>
        <p:spPr>
          <a:xfrm>
            <a:off x="14630400" y="5148072"/>
            <a:ext cx="3657600" cy="2743200"/>
          </a:xfrm>
          <a:prstGeom prst="rect">
            <a:avLst/>
          </a:prstGeom>
          <a:ln w="12700">
            <a:solidFill>
              <a:schemeClr val="bg1"/>
            </a:solidFill>
          </a:ln>
          <a:effectLst/>
        </p:spPr>
        <p:txBody>
          <a:bodyPr/>
          <a:lstStyle>
            <a:lvl1pPr>
              <a:defRPr sz="2000"/>
            </a:lvl1pPr>
          </a:lstStyle>
          <a:p>
            <a:endParaRPr lang="uk-UA"/>
          </a:p>
        </p:txBody>
      </p:sp>
    </p:spTree>
    <p:extLst>
      <p:ext uri="{BB962C8B-B14F-4D97-AF65-F5344CB8AC3E}">
        <p14:creationId xmlns:p14="http://schemas.microsoft.com/office/powerpoint/2010/main" val="32984681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250"/>
                                        <p:tgtEl>
                                          <p:spTgt spid="20"/>
                                        </p:tgtEl>
                                      </p:cBhvr>
                                    </p:animEffect>
                                    <p:anim calcmode="lin" valueType="num">
                                      <p:cBhvr>
                                        <p:cTn id="14" dur="1250" fill="hold"/>
                                        <p:tgtEl>
                                          <p:spTgt spid="20"/>
                                        </p:tgtEl>
                                        <p:attrNameLst>
                                          <p:attrName>ppt_x</p:attrName>
                                        </p:attrNameLst>
                                      </p:cBhvr>
                                      <p:tavLst>
                                        <p:tav tm="0">
                                          <p:val>
                                            <p:strVal val="#ppt_x"/>
                                          </p:val>
                                        </p:tav>
                                        <p:tav tm="100000">
                                          <p:val>
                                            <p:strVal val="#ppt_x"/>
                                          </p:val>
                                        </p:tav>
                                      </p:tavLst>
                                    </p:anim>
                                    <p:anim calcmode="lin" valueType="num">
                                      <p:cBhvr>
                                        <p:cTn id="15" dur="1125" decel="100000" fill="hold"/>
                                        <p:tgtEl>
                                          <p:spTgt spid="20"/>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20"/>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250"/>
                                        <p:tgtEl>
                                          <p:spTgt spid="22"/>
                                        </p:tgtEl>
                                      </p:cBhvr>
                                    </p:animEffect>
                                    <p:anim calcmode="lin" valueType="num">
                                      <p:cBhvr>
                                        <p:cTn id="20" dur="1250" fill="hold"/>
                                        <p:tgtEl>
                                          <p:spTgt spid="22"/>
                                        </p:tgtEl>
                                        <p:attrNameLst>
                                          <p:attrName>ppt_x</p:attrName>
                                        </p:attrNameLst>
                                      </p:cBhvr>
                                      <p:tavLst>
                                        <p:tav tm="0">
                                          <p:val>
                                            <p:strVal val="#ppt_x"/>
                                          </p:val>
                                        </p:tav>
                                        <p:tav tm="100000">
                                          <p:val>
                                            <p:strVal val="#ppt_x"/>
                                          </p:val>
                                        </p:tav>
                                      </p:tavLst>
                                    </p:anim>
                                    <p:anim calcmode="lin" valueType="num">
                                      <p:cBhvr>
                                        <p:cTn id="21" dur="1125" decel="100000" fill="hold"/>
                                        <p:tgtEl>
                                          <p:spTgt spid="2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2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75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1250"/>
                                        <p:tgtEl>
                                          <p:spTgt spid="24"/>
                                        </p:tgtEl>
                                      </p:cBhvr>
                                    </p:animEffect>
                                    <p:anim calcmode="lin" valueType="num">
                                      <p:cBhvr>
                                        <p:cTn id="26" dur="1250" fill="hold"/>
                                        <p:tgtEl>
                                          <p:spTgt spid="24"/>
                                        </p:tgtEl>
                                        <p:attrNameLst>
                                          <p:attrName>ppt_x</p:attrName>
                                        </p:attrNameLst>
                                      </p:cBhvr>
                                      <p:tavLst>
                                        <p:tav tm="0">
                                          <p:val>
                                            <p:strVal val="#ppt_x"/>
                                          </p:val>
                                        </p:tav>
                                        <p:tav tm="100000">
                                          <p:val>
                                            <p:strVal val="#ppt_x"/>
                                          </p:val>
                                        </p:tav>
                                      </p:tavLst>
                                    </p:anim>
                                    <p:anim calcmode="lin" valueType="num">
                                      <p:cBhvr>
                                        <p:cTn id="27" dur="1125" decel="100000" fill="hold"/>
                                        <p:tgtEl>
                                          <p:spTgt spid="24"/>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24"/>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p:stCondLst>
                                    <p:cond delay="100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50"/>
                                        <p:tgtEl>
                                          <p:spTgt spid="26"/>
                                        </p:tgtEl>
                                      </p:cBhvr>
                                    </p:animEffect>
                                    <p:anim calcmode="lin" valueType="num">
                                      <p:cBhvr>
                                        <p:cTn id="32" dur="1250" fill="hold"/>
                                        <p:tgtEl>
                                          <p:spTgt spid="26"/>
                                        </p:tgtEl>
                                        <p:attrNameLst>
                                          <p:attrName>ppt_x</p:attrName>
                                        </p:attrNameLst>
                                      </p:cBhvr>
                                      <p:tavLst>
                                        <p:tav tm="0">
                                          <p:val>
                                            <p:strVal val="#ppt_x"/>
                                          </p:val>
                                        </p:tav>
                                        <p:tav tm="100000">
                                          <p:val>
                                            <p:strVal val="#ppt_x"/>
                                          </p:val>
                                        </p:tav>
                                      </p:tavLst>
                                    </p:anim>
                                    <p:anim calcmode="lin" valueType="num">
                                      <p:cBhvr>
                                        <p:cTn id="33" dur="1125" decel="100000" fill="hold"/>
                                        <p:tgtEl>
                                          <p:spTgt spid="26"/>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26"/>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p:stCondLst>
                                    <p:cond delay="1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250"/>
                                        <p:tgtEl>
                                          <p:spTgt spid="14"/>
                                        </p:tgtEl>
                                      </p:cBhvr>
                                    </p:animEffect>
                                    <p:anim calcmode="lin" valueType="num">
                                      <p:cBhvr>
                                        <p:cTn id="38" dur="1250" fill="hold"/>
                                        <p:tgtEl>
                                          <p:spTgt spid="14"/>
                                        </p:tgtEl>
                                        <p:attrNameLst>
                                          <p:attrName>ppt_x</p:attrName>
                                        </p:attrNameLst>
                                      </p:cBhvr>
                                      <p:tavLst>
                                        <p:tav tm="0">
                                          <p:val>
                                            <p:strVal val="#ppt_x"/>
                                          </p:val>
                                        </p:tav>
                                        <p:tav tm="100000">
                                          <p:val>
                                            <p:strVal val="#ppt_x"/>
                                          </p:val>
                                        </p:tav>
                                      </p:tavLst>
                                    </p:anim>
                                    <p:anim calcmode="lin" valueType="num">
                                      <p:cBhvr>
                                        <p:cTn id="39" dur="1125" decel="100000" fill="hold"/>
                                        <p:tgtEl>
                                          <p:spTgt spid="14"/>
                                        </p:tgtEl>
                                        <p:attrNameLst>
                                          <p:attrName>ppt_y</p:attrName>
                                        </p:attrNameLst>
                                      </p:cBhvr>
                                      <p:tavLst>
                                        <p:tav tm="0">
                                          <p:val>
                                            <p:strVal val="#ppt_y+1"/>
                                          </p:val>
                                        </p:tav>
                                        <p:tav tm="100000">
                                          <p:val>
                                            <p:strVal val="#ppt_y-.03"/>
                                          </p:val>
                                        </p:tav>
                                      </p:tavLst>
                                    </p:anim>
                                    <p:anim calcmode="lin" valueType="num">
                                      <p:cBhvr>
                                        <p:cTn id="40"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p:stCondLst>
                                    <p:cond delay="150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250"/>
                                        <p:tgtEl>
                                          <p:spTgt spid="21"/>
                                        </p:tgtEl>
                                      </p:cBhvr>
                                    </p:animEffect>
                                    <p:anim calcmode="lin" valueType="num">
                                      <p:cBhvr>
                                        <p:cTn id="44" dur="1250" fill="hold"/>
                                        <p:tgtEl>
                                          <p:spTgt spid="21"/>
                                        </p:tgtEl>
                                        <p:attrNameLst>
                                          <p:attrName>ppt_x</p:attrName>
                                        </p:attrNameLst>
                                      </p:cBhvr>
                                      <p:tavLst>
                                        <p:tav tm="0">
                                          <p:val>
                                            <p:strVal val="#ppt_x"/>
                                          </p:val>
                                        </p:tav>
                                        <p:tav tm="100000">
                                          <p:val>
                                            <p:strVal val="#ppt_x"/>
                                          </p:val>
                                        </p:tav>
                                      </p:tavLst>
                                    </p:anim>
                                    <p:anim calcmode="lin" valueType="num">
                                      <p:cBhvr>
                                        <p:cTn id="45" dur="1125" decel="100000" fill="hold"/>
                                        <p:tgtEl>
                                          <p:spTgt spid="21"/>
                                        </p:tgtEl>
                                        <p:attrNameLst>
                                          <p:attrName>ppt_y</p:attrName>
                                        </p:attrNameLst>
                                      </p:cBhvr>
                                      <p:tavLst>
                                        <p:tav tm="0">
                                          <p:val>
                                            <p:strVal val="#ppt_y+1"/>
                                          </p:val>
                                        </p:tav>
                                        <p:tav tm="100000">
                                          <p:val>
                                            <p:strVal val="#ppt_y-.03"/>
                                          </p:val>
                                        </p:tav>
                                      </p:tavLst>
                                    </p:anim>
                                    <p:anim calcmode="lin" valueType="num">
                                      <p:cBhvr>
                                        <p:cTn id="46" dur="125" accel="100000" fill="hold">
                                          <p:stCondLst>
                                            <p:cond delay="1125"/>
                                          </p:stCondLst>
                                        </p:cTn>
                                        <p:tgtEl>
                                          <p:spTgt spid="21"/>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p:stCondLst>
                                    <p:cond delay="175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250"/>
                                        <p:tgtEl>
                                          <p:spTgt spid="23"/>
                                        </p:tgtEl>
                                      </p:cBhvr>
                                    </p:animEffect>
                                    <p:anim calcmode="lin" valueType="num">
                                      <p:cBhvr>
                                        <p:cTn id="50" dur="1250" fill="hold"/>
                                        <p:tgtEl>
                                          <p:spTgt spid="23"/>
                                        </p:tgtEl>
                                        <p:attrNameLst>
                                          <p:attrName>ppt_x</p:attrName>
                                        </p:attrNameLst>
                                      </p:cBhvr>
                                      <p:tavLst>
                                        <p:tav tm="0">
                                          <p:val>
                                            <p:strVal val="#ppt_x"/>
                                          </p:val>
                                        </p:tav>
                                        <p:tav tm="100000">
                                          <p:val>
                                            <p:strVal val="#ppt_x"/>
                                          </p:val>
                                        </p:tav>
                                      </p:tavLst>
                                    </p:anim>
                                    <p:anim calcmode="lin" valueType="num">
                                      <p:cBhvr>
                                        <p:cTn id="51" dur="1125" decel="100000" fill="hold"/>
                                        <p:tgtEl>
                                          <p:spTgt spid="23"/>
                                        </p:tgtEl>
                                        <p:attrNameLst>
                                          <p:attrName>ppt_y</p:attrName>
                                        </p:attrNameLst>
                                      </p:cBhvr>
                                      <p:tavLst>
                                        <p:tav tm="0">
                                          <p:val>
                                            <p:strVal val="#ppt_y+1"/>
                                          </p:val>
                                        </p:tav>
                                        <p:tav tm="100000">
                                          <p:val>
                                            <p:strVal val="#ppt_y-.03"/>
                                          </p:val>
                                        </p:tav>
                                      </p:tavLst>
                                    </p:anim>
                                    <p:anim calcmode="lin" valueType="num">
                                      <p:cBhvr>
                                        <p:cTn id="52" dur="125" accel="100000" fill="hold">
                                          <p:stCondLst>
                                            <p:cond delay="1125"/>
                                          </p:stCondLst>
                                        </p:cTn>
                                        <p:tgtEl>
                                          <p:spTgt spid="23"/>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p:stCondLst>
                                    <p:cond delay="200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1250"/>
                                        <p:tgtEl>
                                          <p:spTgt spid="25"/>
                                        </p:tgtEl>
                                      </p:cBhvr>
                                    </p:animEffect>
                                    <p:anim calcmode="lin" valueType="num">
                                      <p:cBhvr>
                                        <p:cTn id="56" dur="1250" fill="hold"/>
                                        <p:tgtEl>
                                          <p:spTgt spid="25"/>
                                        </p:tgtEl>
                                        <p:attrNameLst>
                                          <p:attrName>ppt_x</p:attrName>
                                        </p:attrNameLst>
                                      </p:cBhvr>
                                      <p:tavLst>
                                        <p:tav tm="0">
                                          <p:val>
                                            <p:strVal val="#ppt_x"/>
                                          </p:val>
                                        </p:tav>
                                        <p:tav tm="100000">
                                          <p:val>
                                            <p:strVal val="#ppt_x"/>
                                          </p:val>
                                        </p:tav>
                                      </p:tavLst>
                                    </p:anim>
                                    <p:anim calcmode="lin" valueType="num">
                                      <p:cBhvr>
                                        <p:cTn id="57" dur="1125" decel="100000" fill="hold"/>
                                        <p:tgtEl>
                                          <p:spTgt spid="25"/>
                                        </p:tgtEl>
                                        <p:attrNameLst>
                                          <p:attrName>ppt_y</p:attrName>
                                        </p:attrNameLst>
                                      </p:cBhvr>
                                      <p:tavLst>
                                        <p:tav tm="0">
                                          <p:val>
                                            <p:strVal val="#ppt_y+1"/>
                                          </p:val>
                                        </p:tav>
                                        <p:tav tm="100000">
                                          <p:val>
                                            <p:strVal val="#ppt_y-.03"/>
                                          </p:val>
                                        </p:tav>
                                      </p:tavLst>
                                    </p:anim>
                                    <p:anim calcmode="lin" valueType="num">
                                      <p:cBhvr>
                                        <p:cTn id="58" dur="125" accel="100000" fill="hold">
                                          <p:stCondLst>
                                            <p:cond delay="1125"/>
                                          </p:stCondLst>
                                        </p:cTn>
                                        <p:tgtEl>
                                          <p:spTgt spid="25"/>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p:stCondLst>
                                    <p:cond delay="225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1250"/>
                                        <p:tgtEl>
                                          <p:spTgt spid="27"/>
                                        </p:tgtEl>
                                      </p:cBhvr>
                                    </p:animEffect>
                                    <p:anim calcmode="lin" valueType="num">
                                      <p:cBhvr>
                                        <p:cTn id="62" dur="1250" fill="hold"/>
                                        <p:tgtEl>
                                          <p:spTgt spid="27"/>
                                        </p:tgtEl>
                                        <p:attrNameLst>
                                          <p:attrName>ppt_x</p:attrName>
                                        </p:attrNameLst>
                                      </p:cBhvr>
                                      <p:tavLst>
                                        <p:tav tm="0">
                                          <p:val>
                                            <p:strVal val="#ppt_x"/>
                                          </p:val>
                                        </p:tav>
                                        <p:tav tm="100000">
                                          <p:val>
                                            <p:strVal val="#ppt_x"/>
                                          </p:val>
                                        </p:tav>
                                      </p:tavLst>
                                    </p:anim>
                                    <p:anim calcmode="lin" valueType="num">
                                      <p:cBhvr>
                                        <p:cTn id="63" dur="1125" decel="100000" fill="hold"/>
                                        <p:tgtEl>
                                          <p:spTgt spid="27"/>
                                        </p:tgtEl>
                                        <p:attrNameLst>
                                          <p:attrName>ppt_y</p:attrName>
                                        </p:attrNameLst>
                                      </p:cBhvr>
                                      <p:tavLst>
                                        <p:tav tm="0">
                                          <p:val>
                                            <p:strVal val="#ppt_y+1"/>
                                          </p:val>
                                        </p:tav>
                                        <p:tav tm="100000">
                                          <p:val>
                                            <p:strVal val="#ppt_y-.03"/>
                                          </p:val>
                                        </p:tav>
                                      </p:tavLst>
                                    </p:anim>
                                    <p:anim calcmode="lin" valueType="num">
                                      <p:cBhvr>
                                        <p:cTn id="64" dur="125" accel="100000" fill="hold">
                                          <p:stCondLst>
                                            <p:cond delay="1125"/>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20" grpId="0" animBg="1"/>
      <p:bldP spid="21" grpId="0" animBg="1"/>
      <p:bldP spid="22" grpId="0" animBg="1"/>
      <p:bldP spid="23" grpId="0" animBg="1"/>
      <p:bldP spid="24" grpId="0" animBg="1"/>
      <p:bldP spid="25" grpId="0" animBg="1"/>
      <p:bldP spid="26" grpId="0" animBg="1"/>
      <p:bldP spid="27" grpId="0" animBg="1"/>
    </p:bld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ARK MIDDLE">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10" name="Rectangle 9"/>
          <p:cNvSpPr/>
          <p:nvPr userDrawn="1"/>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ORTFOLIO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3" name="Picture Placeholder 2"/>
          <p:cNvSpPr>
            <a:spLocks noGrp="1"/>
          </p:cNvSpPr>
          <p:nvPr>
            <p:ph type="pic" sz="quarter" idx="13"/>
          </p:nvPr>
        </p:nvSpPr>
        <p:spPr>
          <a:xfrm>
            <a:off x="457200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5"/>
          </p:nvPr>
        </p:nvSpPr>
        <p:spPr>
          <a:xfrm>
            <a:off x="457200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267673552"/>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125" decel="100000" fill="hold"/>
                                        <p:tgtEl>
                                          <p:spTgt spid="10"/>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10"/>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250"/>
                                        <p:tgtEl>
                                          <p:spTgt spid="13"/>
                                        </p:tgtEl>
                                      </p:cBhvr>
                                    </p:animEffect>
                                    <p:anim calcmode="lin" valueType="num">
                                      <p:cBhvr>
                                        <p:cTn id="14" dur="1250" fill="hold"/>
                                        <p:tgtEl>
                                          <p:spTgt spid="13"/>
                                        </p:tgtEl>
                                        <p:attrNameLst>
                                          <p:attrName>ppt_x</p:attrName>
                                        </p:attrNameLst>
                                      </p:cBhvr>
                                      <p:tavLst>
                                        <p:tav tm="0">
                                          <p:val>
                                            <p:strVal val="#ppt_x"/>
                                          </p:val>
                                        </p:tav>
                                        <p:tav tm="100000">
                                          <p:val>
                                            <p:strVal val="#ppt_x"/>
                                          </p:val>
                                        </p:tav>
                                      </p:tavLst>
                                    </p:anim>
                                    <p:anim calcmode="lin" valueType="num">
                                      <p:cBhvr>
                                        <p:cTn id="15" dur="1125" decel="100000" fill="hold"/>
                                        <p:tgtEl>
                                          <p:spTgt spid="13"/>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250"/>
                                        <p:tgtEl>
                                          <p:spTgt spid="14"/>
                                        </p:tgtEl>
                                      </p:cBhvr>
                                    </p:animEffect>
                                    <p:anim calcmode="lin" valueType="num">
                                      <p:cBhvr>
                                        <p:cTn id="20" dur="1250" fill="hold"/>
                                        <p:tgtEl>
                                          <p:spTgt spid="14"/>
                                        </p:tgtEl>
                                        <p:attrNameLst>
                                          <p:attrName>ppt_x</p:attrName>
                                        </p:attrNameLst>
                                      </p:cBhvr>
                                      <p:tavLst>
                                        <p:tav tm="0">
                                          <p:val>
                                            <p:strVal val="#ppt_x"/>
                                          </p:val>
                                        </p:tav>
                                        <p:tav tm="100000">
                                          <p:val>
                                            <p:strVal val="#ppt_x"/>
                                          </p:val>
                                        </p:tav>
                                      </p:tavLst>
                                    </p:anim>
                                    <p:anim calcmode="lin" valueType="num">
                                      <p:cBhvr>
                                        <p:cTn id="21" dur="1125" decel="100000" fill="hold"/>
                                        <p:tgtEl>
                                          <p:spTgt spid="14"/>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4"/>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250"/>
                                        <p:tgtEl>
                                          <p:spTgt spid="15"/>
                                        </p:tgtEl>
                                      </p:cBhvr>
                                    </p:animEffect>
                                    <p:anim calcmode="lin" valueType="num">
                                      <p:cBhvr>
                                        <p:cTn id="26" dur="1250" fill="hold"/>
                                        <p:tgtEl>
                                          <p:spTgt spid="15"/>
                                        </p:tgtEl>
                                        <p:attrNameLst>
                                          <p:attrName>ppt_x</p:attrName>
                                        </p:attrNameLst>
                                      </p:cBhvr>
                                      <p:tavLst>
                                        <p:tav tm="0">
                                          <p:val>
                                            <p:strVal val="#ppt_x"/>
                                          </p:val>
                                        </p:tav>
                                        <p:tav tm="100000">
                                          <p:val>
                                            <p:strVal val="#ppt_x"/>
                                          </p:val>
                                        </p:tav>
                                      </p:tavLst>
                                    </p:anim>
                                    <p:anim calcmode="lin" valueType="num">
                                      <p:cBhvr>
                                        <p:cTn id="27" dur="1125" decel="100000" fill="hold"/>
                                        <p:tgtEl>
                                          <p:spTgt spid="15"/>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5" grpId="0"/>
    </p:bld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ORTFOLIO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5143500"/>
            <a:ext cx="4572000" cy="2743200"/>
          </a:xfrm>
          <a:prstGeom prst="rect">
            <a:avLst/>
          </a:prstGeom>
        </p:spPr>
        <p:txBody>
          <a:bodyPr/>
          <a:lstStyle/>
          <a:p>
            <a:endParaRPr lang="uk-UA"/>
          </a:p>
        </p:txBody>
      </p:sp>
      <p:sp>
        <p:nvSpPr>
          <p:cNvPr id="11" name="Picture Placeholder 5"/>
          <p:cNvSpPr>
            <a:spLocks noGrp="1"/>
          </p:cNvSpPr>
          <p:nvPr>
            <p:ph type="pic" sz="quarter" idx="12"/>
          </p:nvPr>
        </p:nvSpPr>
        <p:spPr>
          <a:xfrm>
            <a:off x="4572000" y="2400300"/>
            <a:ext cx="4572000" cy="2743200"/>
          </a:xfrm>
          <a:prstGeom prst="rect">
            <a:avLst/>
          </a:prstGeom>
        </p:spPr>
        <p:txBody>
          <a:bodyPr/>
          <a:lstStyle/>
          <a:p>
            <a:endParaRPr lang="uk-UA"/>
          </a:p>
        </p:txBody>
      </p:sp>
      <p:sp>
        <p:nvSpPr>
          <p:cNvPr id="12" name="Picture Placeholder 5"/>
          <p:cNvSpPr>
            <a:spLocks noGrp="1"/>
          </p:cNvSpPr>
          <p:nvPr>
            <p:ph type="pic" sz="quarter" idx="13"/>
          </p:nvPr>
        </p:nvSpPr>
        <p:spPr>
          <a:xfrm>
            <a:off x="9144000" y="5143500"/>
            <a:ext cx="4572000" cy="2743200"/>
          </a:xfrm>
          <a:prstGeom prst="rect">
            <a:avLst/>
          </a:prstGeom>
        </p:spPr>
        <p:txBody>
          <a:bodyPr/>
          <a:lstStyle/>
          <a:p>
            <a:endParaRPr lang="uk-UA"/>
          </a:p>
        </p:txBody>
      </p:sp>
      <p:sp>
        <p:nvSpPr>
          <p:cNvPr id="13" name="Picture Placeholder 5"/>
          <p:cNvSpPr>
            <a:spLocks noGrp="1"/>
          </p:cNvSpPr>
          <p:nvPr>
            <p:ph type="pic" sz="quarter" idx="14"/>
          </p:nvPr>
        </p:nvSpPr>
        <p:spPr>
          <a:xfrm>
            <a:off x="13716000" y="2400300"/>
            <a:ext cx="4572000" cy="2743200"/>
          </a:xfrm>
          <a:prstGeom prst="rect">
            <a:avLst/>
          </a:prstGeom>
        </p:spPr>
        <p:txBody>
          <a:bodyPr/>
          <a:lstStyle/>
          <a:p>
            <a:endParaRPr lang="uk-UA"/>
          </a:p>
        </p:txBody>
      </p:sp>
    </p:spTree>
    <p:extLst>
      <p:ext uri="{BB962C8B-B14F-4D97-AF65-F5344CB8AC3E}">
        <p14:creationId xmlns:p14="http://schemas.microsoft.com/office/powerpoint/2010/main" val="4246770696"/>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250"/>
                                  </p:stCondLst>
                                  <p:endCondLst>
                                    <p:cond evt="begin" delay="0">
                                      <p:tn val="11"/>
                                    </p:cond>
                                  </p:end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250"/>
                                        <p:tgtEl>
                                          <p:spTgt spid="11"/>
                                        </p:tgtEl>
                                      </p:cBhvr>
                                    </p:animEffect>
                                    <p:anim calcmode="lin" valueType="num">
                                      <p:cBhvr>
                                        <p:cTn id="14" dur="1250" fill="hold"/>
                                        <p:tgtEl>
                                          <p:spTgt spid="11"/>
                                        </p:tgtEl>
                                        <p:attrNameLst>
                                          <p:attrName>ppt_x</p:attrName>
                                        </p:attrNameLst>
                                      </p:cBhvr>
                                      <p:tavLst>
                                        <p:tav tm="0">
                                          <p:val>
                                            <p:strVal val="#ppt_x"/>
                                          </p:val>
                                        </p:tav>
                                        <p:tav tm="100000">
                                          <p:val>
                                            <p:strVal val="#ppt_x"/>
                                          </p:val>
                                        </p:tav>
                                      </p:tavLst>
                                    </p:anim>
                                    <p:anim calcmode="lin" valueType="num">
                                      <p:cBhvr>
                                        <p:cTn id="15" dur="1125" decel="100000" fill="hold"/>
                                        <p:tgtEl>
                                          <p:spTgt spid="11"/>
                                        </p:tgtEl>
                                        <p:attrNameLst>
                                          <p:attrName>ppt_y</p:attrName>
                                        </p:attrNameLst>
                                      </p:cBhvr>
                                      <p:tavLst>
                                        <p:tav tm="0">
                                          <p:val>
                                            <p:strVal val="#ppt_y+1"/>
                                          </p:val>
                                        </p:tav>
                                        <p:tav tm="100000">
                                          <p:val>
                                            <p:strVal val="#ppt_y-.03"/>
                                          </p:val>
                                        </p:tav>
                                      </p:tavLst>
                                    </p:anim>
                                    <p:anim calcmode="lin" valueType="num">
                                      <p:cBhvr>
                                        <p:cTn id="16" dur="125" accel="100000" fill="hold">
                                          <p:stCondLst>
                                            <p:cond delay="1125"/>
                                          </p:stCondLst>
                                        </p:cTn>
                                        <p:tgtEl>
                                          <p:spTgt spid="11"/>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250"/>
                                        <p:tgtEl>
                                          <p:spTgt spid="12"/>
                                        </p:tgtEl>
                                      </p:cBhvr>
                                    </p:animEffect>
                                    <p:anim calcmode="lin" valueType="num">
                                      <p:cBhvr>
                                        <p:cTn id="20" dur="1250" fill="hold"/>
                                        <p:tgtEl>
                                          <p:spTgt spid="12"/>
                                        </p:tgtEl>
                                        <p:attrNameLst>
                                          <p:attrName>ppt_x</p:attrName>
                                        </p:attrNameLst>
                                      </p:cBhvr>
                                      <p:tavLst>
                                        <p:tav tm="0">
                                          <p:val>
                                            <p:strVal val="#ppt_x"/>
                                          </p:val>
                                        </p:tav>
                                        <p:tav tm="100000">
                                          <p:val>
                                            <p:strVal val="#ppt_x"/>
                                          </p:val>
                                        </p:tav>
                                      </p:tavLst>
                                    </p:anim>
                                    <p:anim calcmode="lin" valueType="num">
                                      <p:cBhvr>
                                        <p:cTn id="21" dur="1125" decel="100000" fill="hold"/>
                                        <p:tgtEl>
                                          <p:spTgt spid="12"/>
                                        </p:tgtEl>
                                        <p:attrNameLst>
                                          <p:attrName>ppt_y</p:attrName>
                                        </p:attrNameLst>
                                      </p:cBhvr>
                                      <p:tavLst>
                                        <p:tav tm="0">
                                          <p:val>
                                            <p:strVal val="#ppt_y+1"/>
                                          </p:val>
                                        </p:tav>
                                        <p:tav tm="100000">
                                          <p:val>
                                            <p:strVal val="#ppt_y-.03"/>
                                          </p:val>
                                        </p:tav>
                                      </p:tavLst>
                                    </p:anim>
                                    <p:anim calcmode="lin" valueType="num">
                                      <p:cBhvr>
                                        <p:cTn id="22" dur="125" accel="100000" fill="hold">
                                          <p:stCondLst>
                                            <p:cond delay="1125"/>
                                          </p:stCondLst>
                                        </p:cTn>
                                        <p:tgtEl>
                                          <p:spTgt spid="12"/>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750"/>
                                  </p:stCondLst>
                                  <p:endCondLst>
                                    <p:cond evt="begin" delay="0">
                                      <p:tn val="23"/>
                                    </p:cond>
                                  </p:end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250"/>
                                        <p:tgtEl>
                                          <p:spTgt spid="13"/>
                                        </p:tgtEl>
                                      </p:cBhvr>
                                    </p:animEffect>
                                    <p:anim calcmode="lin" valueType="num">
                                      <p:cBhvr>
                                        <p:cTn id="26" dur="1250" fill="hold"/>
                                        <p:tgtEl>
                                          <p:spTgt spid="13"/>
                                        </p:tgtEl>
                                        <p:attrNameLst>
                                          <p:attrName>ppt_x</p:attrName>
                                        </p:attrNameLst>
                                      </p:cBhvr>
                                      <p:tavLst>
                                        <p:tav tm="0">
                                          <p:val>
                                            <p:strVal val="#ppt_x"/>
                                          </p:val>
                                        </p:tav>
                                        <p:tav tm="100000">
                                          <p:val>
                                            <p:strVal val="#ppt_x"/>
                                          </p:val>
                                        </p:tav>
                                      </p:tavLst>
                                    </p:anim>
                                    <p:anim calcmode="lin" valueType="num">
                                      <p:cBhvr>
                                        <p:cTn id="27" dur="1125" decel="100000" fill="hold"/>
                                        <p:tgtEl>
                                          <p:spTgt spid="13"/>
                                        </p:tgtEl>
                                        <p:attrNameLst>
                                          <p:attrName>ppt_y</p:attrName>
                                        </p:attrNameLst>
                                      </p:cBhvr>
                                      <p:tavLst>
                                        <p:tav tm="0">
                                          <p:val>
                                            <p:strVal val="#ppt_y+1"/>
                                          </p:val>
                                        </p:tav>
                                        <p:tav tm="100000">
                                          <p:val>
                                            <p:strVal val="#ppt_y-.03"/>
                                          </p:val>
                                        </p:tav>
                                      </p:tavLst>
                                    </p:anim>
                                    <p:anim calcmode="lin" valueType="num">
                                      <p:cBhvr>
                                        <p:cTn id="28" dur="125" accel="100000" fill="hold">
                                          <p:stCondLst>
                                            <p:cond delay="112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RODUCT PAGE">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1303338" y="3257550"/>
            <a:ext cx="5715000" cy="3833813"/>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5" name="Straight Connector 4"/>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71967628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1250"/>
                                        <p:tgtEl>
                                          <p:spTgt spid="6"/>
                                        </p:tgtEl>
                                      </p:cBhvr>
                                    </p:animEffect>
                                    <p:anim calcmode="lin" valueType="num">
                                      <p:cBhvr>
                                        <p:cTn id="8" dur="1250" fill="hold"/>
                                        <p:tgtEl>
                                          <p:spTgt spid="6"/>
                                        </p:tgtEl>
                                        <p:attrNameLst>
                                          <p:attrName>ppt_x</p:attrName>
                                        </p:attrNameLst>
                                      </p:cBhvr>
                                      <p:tavLst>
                                        <p:tav tm="0">
                                          <p:val>
                                            <p:strVal val="#ppt_x"/>
                                          </p:val>
                                        </p:tav>
                                        <p:tav tm="100000">
                                          <p:val>
                                            <p:strVal val="#ppt_x"/>
                                          </p:val>
                                        </p:tav>
                                      </p:tavLst>
                                    </p:anim>
                                    <p:anim calcmode="lin" valueType="num">
                                      <p:cBhvr>
                                        <p:cTn id="9" dur="1125" decel="100000" fill="hold"/>
                                        <p:tgtEl>
                                          <p:spTgt spid="6"/>
                                        </p:tgtEl>
                                        <p:attrNameLst>
                                          <p:attrName>ppt_y</p:attrName>
                                        </p:attrNameLst>
                                      </p:cBhvr>
                                      <p:tavLst>
                                        <p:tav tm="0">
                                          <p:val>
                                            <p:strVal val="#ppt_y+1"/>
                                          </p:val>
                                        </p:tav>
                                        <p:tav tm="100000">
                                          <p:val>
                                            <p:strVal val="#ppt_y-.03"/>
                                          </p:val>
                                        </p:tav>
                                      </p:tavLst>
                                    </p:anim>
                                    <p:anim calcmode="lin" valueType="num">
                                      <p:cBhvr>
                                        <p:cTn id="10" dur="125" accel="100000" fill="hold">
                                          <p:stCondLst>
                                            <p:cond delay="112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OTTOM SLIDE">
    <p:spTree>
      <p:nvGrpSpPr>
        <p:cNvPr id="1" name=""/>
        <p:cNvGrpSpPr/>
        <p:nvPr/>
      </p:nvGrpSpPr>
      <p:grpSpPr>
        <a:xfrm>
          <a:off x="0" y="0"/>
          <a:ext cx="0" cy="0"/>
          <a:chOff x="0" y="0"/>
          <a:chExt cx="0" cy="0"/>
        </a:xfrm>
      </p:grpSpPr>
      <p:sp>
        <p:nvSpPr>
          <p:cNvPr id="3" name="Rectangle 2"/>
          <p:cNvSpPr/>
          <p:nvPr userDrawn="1"/>
        </p:nvSpPr>
        <p:spPr>
          <a:xfrm>
            <a:off x="0" y="514350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tx1"/>
                </a:solidFill>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2000638898"/>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MG-SLIDE OPT-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spTree>
    <p:extLst>
      <p:ext uri="{BB962C8B-B14F-4D97-AF65-F5344CB8AC3E}">
        <p14:creationId xmlns:p14="http://schemas.microsoft.com/office/powerpoint/2010/main" val="68382355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FA03C9-CD88-4BF8-858A-D62CEC8F0503}" type="datetimeFigureOut">
              <a:rPr lang="en-US" smtClean="0"/>
              <a:t>8/3/2017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BB458B-16FD-45F0-8B9E-EE602BED9888}" type="slidenum">
              <a:rPr lang="en-US" smtClean="0"/>
              <a:t>‹#›</a:t>
            </a:fld>
            <a:endParaRPr lang="en-US"/>
          </a:p>
        </p:txBody>
      </p:sp>
    </p:spTree>
    <p:extLst>
      <p:ext uri="{BB962C8B-B14F-4D97-AF65-F5344CB8AC3E}">
        <p14:creationId xmlns:p14="http://schemas.microsoft.com/office/powerpoint/2010/main" val="1830527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IMG-SLIDE OPT-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spTree>
    <p:extLst>
      <p:ext uri="{BB962C8B-B14F-4D97-AF65-F5344CB8AC3E}">
        <p14:creationId xmlns:p14="http://schemas.microsoft.com/office/powerpoint/2010/main" val="1853400613"/>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heme" Target="../theme/theme4.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93" r:id="rId3"/>
    <p:sldLayoutId id="2147483680" r:id="rId4"/>
    <p:sldLayoutId id="2147483697" r:id="rId5"/>
    <p:sldLayoutId id="2147483698" r:id="rId6"/>
    <p:sldLayoutId id="2147483735" r:id="rId7"/>
    <p:sldLayoutId id="2147483736" r:id="rId8"/>
    <p:sldLayoutId id="2147483738" r:id="rId9"/>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2091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676" r:id="rId6"/>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439248"/>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1" r:id="rId3"/>
    <p:sldLayoutId id="2147483701" r:id="rId4"/>
    <p:sldLayoutId id="2147483700" r:id="rId5"/>
    <p:sldLayoutId id="2147483699" r:id="rId6"/>
    <p:sldLayoutId id="2147483668" r:id="rId7"/>
    <p:sldLayoutId id="2147483670" r:id="rId8"/>
    <p:sldLayoutId id="2147483671" r:id="rId9"/>
    <p:sldLayoutId id="2147483695" r:id="rId10"/>
    <p:sldLayoutId id="2147483696" r:id="rId11"/>
    <p:sldLayoutId id="2147483734" r:id="rId12"/>
    <p:sldLayoutId id="2147483737" r:id="rId13"/>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470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6" r:id="rId8"/>
    <p:sldLayoutId id="2147483727" r:id="rId9"/>
    <p:sldLayoutId id="2147483721" r:id="rId10"/>
    <p:sldLayoutId id="2147483722" r:id="rId11"/>
    <p:sldLayoutId id="2147483723" r:id="rId12"/>
    <p:sldLayoutId id="2147483679" r:id="rId13"/>
    <p:sldLayoutId id="2147483724" r:id="rId14"/>
    <p:sldLayoutId id="2147483689" r:id="rId15"/>
    <p:sldLayoutId id="2147483682" r:id="rId16"/>
    <p:sldLayoutId id="2147483683" r:id="rId17"/>
    <p:sldLayoutId id="2147483685" r:id="rId18"/>
    <p:sldLayoutId id="2147483686" r:id="rId19"/>
    <p:sldLayoutId id="2147483688" r:id="rId20"/>
    <p:sldLayoutId id="2147483687" r:id="rId21"/>
    <p:sldLayoutId id="2147483684" r:id="rId22"/>
    <p:sldLayoutId id="2147483667" r:id="rId23"/>
    <p:sldLayoutId id="2147483733" r:id="rId24"/>
  </p:sldLayoutIdLst>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500" b="12500"/>
          <a:stretch>
            <a:fillRect/>
          </a:stretch>
        </p:blipFill>
        <p:spPr/>
      </p:pic>
      <p:sp>
        <p:nvSpPr>
          <p:cNvPr id="3" name="Rectangle 2"/>
          <p:cNvSpPr/>
          <p:nvPr/>
        </p:nvSpPr>
        <p:spPr>
          <a:xfrm>
            <a:off x="0" y="0"/>
            <a:ext cx="18288000" cy="10287000"/>
          </a:xfrm>
          <a:prstGeom prst="rect">
            <a:avLst/>
          </a:prstGeom>
          <a:solidFill>
            <a:schemeClr val="accent1">
              <a:alpha val="3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4" name="Rectangle 3"/>
          <p:cNvSpPr/>
          <p:nvPr/>
        </p:nvSpPr>
        <p:spPr>
          <a:xfrm>
            <a:off x="0" y="0"/>
            <a:ext cx="6400800" cy="10287000"/>
          </a:xfrm>
          <a:prstGeom prst="rect">
            <a:avLst/>
          </a:prstGeom>
          <a:solidFill>
            <a:schemeClr val="tx1">
              <a:alpha val="7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grpSp>
        <p:nvGrpSpPr>
          <p:cNvPr id="2" name="Group 1"/>
          <p:cNvGrpSpPr/>
          <p:nvPr/>
        </p:nvGrpSpPr>
        <p:grpSpPr>
          <a:xfrm>
            <a:off x="-172028" y="1943100"/>
            <a:ext cx="6801381" cy="5097841"/>
            <a:chOff x="-172028" y="807659"/>
            <a:chExt cx="6801381" cy="5097841"/>
          </a:xfrm>
        </p:grpSpPr>
        <p:sp>
          <p:nvSpPr>
            <p:cNvPr id="19" name="TextBox 18"/>
            <p:cNvSpPr txBox="1"/>
            <p:nvPr/>
          </p:nvSpPr>
          <p:spPr>
            <a:xfrm>
              <a:off x="-172028" y="2268250"/>
              <a:ext cx="6400799" cy="2215991"/>
            </a:xfrm>
            <a:prstGeom prst="rect">
              <a:avLst/>
            </a:prstGeom>
            <a:noFill/>
          </p:spPr>
          <p:txBody>
            <a:bodyPr wrap="square" rtlCol="0">
              <a:spAutoFit/>
            </a:bodyPr>
            <a:lstStyle/>
            <a:p>
              <a:pPr algn="ctr"/>
              <a:r>
                <a:rPr lang="en-US" sz="13800" dirty="0">
                  <a:solidFill>
                    <a:schemeClr val="bg2"/>
                  </a:solidFill>
                  <a:latin typeface="Wilderness Typeface" panose="00000500000000000000" pitchFamily="2" charset="0"/>
                </a:rPr>
                <a:t>-- w/--</a:t>
              </a:r>
              <a:endParaRPr lang="en-US" sz="9600" dirty="0">
                <a:solidFill>
                  <a:schemeClr val="bg2"/>
                </a:solidFill>
                <a:latin typeface="Wilderness Typeface" panose="00000500000000000000" pitchFamily="2" charset="0"/>
              </a:endParaRPr>
            </a:p>
          </p:txBody>
        </p:sp>
        <p:sp>
          <p:nvSpPr>
            <p:cNvPr id="25" name="TextBox 24"/>
            <p:cNvSpPr txBox="1"/>
            <p:nvPr/>
          </p:nvSpPr>
          <p:spPr>
            <a:xfrm>
              <a:off x="309852" y="807659"/>
              <a:ext cx="4114800" cy="3154710"/>
            </a:xfrm>
            <a:prstGeom prst="rect">
              <a:avLst/>
            </a:prstGeom>
            <a:noFill/>
          </p:spPr>
          <p:txBody>
            <a:bodyPr wrap="square" rtlCol="0">
              <a:spAutoFit/>
            </a:bodyPr>
            <a:lstStyle/>
            <a:p>
              <a:pPr algn="ctr"/>
              <a:r>
                <a:rPr lang="en-US" sz="19900" dirty="0">
                  <a:solidFill>
                    <a:schemeClr val="bg2"/>
                  </a:solidFill>
                  <a:latin typeface="Wilderness Typeface" panose="00000500000000000000" pitchFamily="2" charset="0"/>
                </a:rPr>
                <a:t>&amp;</a:t>
              </a:r>
              <a:endParaRPr lang="en-US" sz="13800" dirty="0">
                <a:solidFill>
                  <a:schemeClr val="bg2"/>
                </a:solidFill>
                <a:latin typeface="Wilderness Typeface" panose="00000500000000000000" pitchFamily="2" charset="0"/>
              </a:endParaRPr>
            </a:p>
          </p:txBody>
        </p:sp>
        <p:sp>
          <p:nvSpPr>
            <p:cNvPr id="20" name="TextBox 19"/>
            <p:cNvSpPr txBox="1"/>
            <p:nvPr/>
          </p:nvSpPr>
          <p:spPr>
            <a:xfrm>
              <a:off x="0" y="1989871"/>
              <a:ext cx="6400800" cy="1107996"/>
            </a:xfrm>
            <a:prstGeom prst="rect">
              <a:avLst/>
            </a:prstGeom>
            <a:noFill/>
          </p:spPr>
          <p:txBody>
            <a:bodyPr wrap="square" rtlCol="0">
              <a:spAutoFit/>
            </a:bodyPr>
            <a:lstStyle/>
            <a:p>
              <a:pPr algn="ctr"/>
              <a:r>
                <a:rPr lang="en-US" sz="5400" b="1" dirty="0">
                  <a:solidFill>
                    <a:schemeClr val="tx2"/>
                  </a:solidFill>
                  <a:cs typeface="Segoe UI" panose="020B0502040204020203" pitchFamily="34" charset="0"/>
                </a:rPr>
                <a:t>up</a:t>
              </a:r>
              <a:r>
                <a:rPr lang="en-US" sz="6600" b="1" dirty="0">
                  <a:solidFill>
                    <a:schemeClr val="tx2"/>
                  </a:solidFill>
                  <a:cs typeface="Segoe UI" panose="020B0502040204020203" pitchFamily="34" charset="0"/>
                </a:rPr>
                <a:t>    </a:t>
              </a:r>
              <a:r>
                <a:rPr lang="en-US" sz="5400" b="1" dirty="0">
                  <a:solidFill>
                    <a:schemeClr val="tx2"/>
                  </a:solidFill>
                  <a:cs typeface="Segoe UI" panose="020B0502040204020203" pitchFamily="34" charset="0"/>
                </a:rPr>
                <a:t>running</a:t>
              </a:r>
              <a:endParaRPr lang="en-US" sz="6600" b="1" dirty="0">
                <a:solidFill>
                  <a:schemeClr val="tx2"/>
                </a:solidFill>
                <a:cs typeface="Segoe UI" panose="020B0502040204020203" pitchFamily="34" charset="0"/>
              </a:endParaRPr>
            </a:p>
          </p:txBody>
        </p:sp>
        <p:sp>
          <p:nvSpPr>
            <p:cNvPr id="27" name="TextBox 26"/>
            <p:cNvSpPr txBox="1"/>
            <p:nvPr/>
          </p:nvSpPr>
          <p:spPr>
            <a:xfrm rot="5400000">
              <a:off x="2775372" y="3917151"/>
              <a:ext cx="683488" cy="3293209"/>
            </a:xfrm>
            <a:prstGeom prst="rect">
              <a:avLst/>
            </a:prstGeom>
            <a:noFill/>
          </p:spPr>
          <p:txBody>
            <a:bodyPr wrap="square" rtlCol="0">
              <a:spAutoFit/>
            </a:bodyPr>
            <a:lstStyle/>
            <a:p>
              <a:pPr algn="ctr"/>
              <a:r>
                <a:rPr lang="en-US" sz="20800" dirty="0">
                  <a:solidFill>
                    <a:schemeClr val="bg2"/>
                  </a:solidFill>
                  <a:latin typeface="Wilderness Typeface" panose="00000500000000000000" pitchFamily="2" charset="0"/>
                </a:rPr>
                <a:t>|</a:t>
              </a:r>
            </a:p>
          </p:txBody>
        </p:sp>
        <p:sp>
          <p:nvSpPr>
            <p:cNvPr id="10" name="TextBox 9"/>
            <p:cNvSpPr txBox="1"/>
            <p:nvPr/>
          </p:nvSpPr>
          <p:spPr>
            <a:xfrm>
              <a:off x="228554" y="3789516"/>
              <a:ext cx="6400799" cy="1107996"/>
            </a:xfrm>
            <a:prstGeom prst="rect">
              <a:avLst/>
            </a:prstGeom>
            <a:noFill/>
          </p:spPr>
          <p:txBody>
            <a:bodyPr wrap="square" rtlCol="0">
              <a:spAutoFit/>
            </a:bodyPr>
            <a:lstStyle/>
            <a:p>
              <a:r>
                <a:rPr lang="en-US" sz="6600" b="1" dirty="0">
                  <a:solidFill>
                    <a:schemeClr val="accent1"/>
                  </a:solidFill>
                  <a:ea typeface="Roboto Condensed" panose="02000000000000000000" pitchFamily="2" charset="0"/>
                  <a:cs typeface="Lato Semibold" panose="020F0502020204030203" pitchFamily="34" charset="0"/>
                </a:rPr>
                <a:t>progressive</a:t>
              </a:r>
              <a:endParaRPr lang="ru-RU" sz="8800" b="1" dirty="0">
                <a:solidFill>
                  <a:schemeClr val="accent1"/>
                </a:solidFill>
                <a:ea typeface="Lato Semibold" panose="020F0502020204030203" pitchFamily="34" charset="0"/>
                <a:cs typeface="Lato Semibold" panose="020F0502020204030203" pitchFamily="34" charset="0"/>
              </a:endParaRPr>
            </a:p>
          </p:txBody>
        </p:sp>
        <p:sp>
          <p:nvSpPr>
            <p:cNvPr id="21" name="TextBox 20"/>
            <p:cNvSpPr txBox="1"/>
            <p:nvPr/>
          </p:nvSpPr>
          <p:spPr>
            <a:xfrm>
              <a:off x="999569" y="4487000"/>
              <a:ext cx="5210152" cy="1107996"/>
            </a:xfrm>
            <a:prstGeom prst="rect">
              <a:avLst/>
            </a:prstGeom>
            <a:noFill/>
          </p:spPr>
          <p:txBody>
            <a:bodyPr wrap="square" rtlCol="0">
              <a:spAutoFit/>
            </a:bodyPr>
            <a:lstStyle/>
            <a:p>
              <a:pPr algn="r"/>
              <a:r>
                <a:rPr lang="en-US" sz="6600" b="1" dirty="0">
                  <a:solidFill>
                    <a:schemeClr val="accent1"/>
                  </a:solidFill>
                  <a:ea typeface="Roboto Condensed" panose="02000000000000000000" pitchFamily="2" charset="0"/>
                  <a:cs typeface="Lato Semibold" panose="020F0502020204030203" pitchFamily="34" charset="0"/>
                </a:rPr>
                <a:t>web apps</a:t>
              </a:r>
              <a:endParaRPr lang="ru-RU" sz="8000" b="1" dirty="0">
                <a:solidFill>
                  <a:schemeClr val="accent1"/>
                </a:solidFill>
                <a:ea typeface="Lato Semibold" panose="020F0502020204030203" pitchFamily="34" charset="0"/>
                <a:cs typeface="Lato Semibold" panose="020F0502020204030203" pitchFamily="34" charset="0"/>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1485900"/>
            <a:ext cx="9753600" cy="7315200"/>
          </a:xfrm>
          <a:prstGeom prst="rect">
            <a:avLst/>
          </a:prstGeom>
          <a:effectLst/>
        </p:spPr>
      </p:pic>
      <p:sp>
        <p:nvSpPr>
          <p:cNvPr id="5" name="Rectangle: Rounded Corners 4"/>
          <p:cNvSpPr/>
          <p:nvPr/>
        </p:nvSpPr>
        <p:spPr>
          <a:xfrm>
            <a:off x="14723706" y="9501288"/>
            <a:ext cx="3352800" cy="595212"/>
          </a:xfrm>
          <a:prstGeom prst="roundRect">
            <a:avLst/>
          </a:prstGeom>
          <a:solidFill>
            <a:schemeClr val="bg2">
              <a:alpha val="4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tx2">
                  <a:lumMod val="50000"/>
                </a:schemeClr>
              </a:solidFill>
            </a:endParaRPr>
          </a:p>
        </p:txBody>
      </p:sp>
      <p:sp>
        <p:nvSpPr>
          <p:cNvPr id="15" name="TextBox 14"/>
          <p:cNvSpPr txBox="1"/>
          <p:nvPr/>
        </p:nvSpPr>
        <p:spPr>
          <a:xfrm>
            <a:off x="14715153" y="9568061"/>
            <a:ext cx="3369906" cy="461665"/>
          </a:xfrm>
          <a:prstGeom prst="rect">
            <a:avLst/>
          </a:prstGeom>
          <a:noFill/>
        </p:spPr>
        <p:txBody>
          <a:bodyPr wrap="square" rtlCol="0">
            <a:spAutoFit/>
          </a:bodyPr>
          <a:lstStyle/>
          <a:p>
            <a:pPr algn="r"/>
            <a:r>
              <a:rPr lang="en-US" sz="2400" dirty="0">
                <a:solidFill>
                  <a:schemeClr val="tx2">
                    <a:lumMod val="50000"/>
                  </a:schemeClr>
                </a:solidFill>
                <a:latin typeface="+mj-lt"/>
              </a:rPr>
              <a:t>Nik Molnar | @nikmd23</a:t>
            </a:r>
          </a:p>
        </p:txBody>
      </p:sp>
    </p:spTree>
    <p:extLst>
      <p:ext uri="{BB962C8B-B14F-4D97-AF65-F5344CB8AC3E}">
        <p14:creationId xmlns:p14="http://schemas.microsoft.com/office/powerpoint/2010/main" val="37072782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801600" y="3543299"/>
            <a:ext cx="4648200" cy="4831111"/>
            <a:chOff x="12801600" y="3543299"/>
            <a:chExt cx="4648200" cy="4831111"/>
          </a:xfrm>
        </p:grpSpPr>
        <p:sp>
          <p:nvSpPr>
            <p:cNvPr id="30" name="TextBox 29"/>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5" name="TextBox 4"/>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2" name="Title 1"/>
          <p:cNvSpPr>
            <a:spLocks noGrp="1"/>
          </p:cNvSpPr>
          <p:nvPr>
            <p:ph type="title"/>
          </p:nvPr>
        </p:nvSpPr>
        <p:spPr>
          <a:xfrm>
            <a:off x="876300" y="571411"/>
            <a:ext cx="72009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34" name="TextBox 33"/>
          <p:cNvSpPr txBox="1"/>
          <p:nvPr/>
        </p:nvSpPr>
        <p:spPr>
          <a:xfrm>
            <a:off x="7167824" y="3750557"/>
            <a:ext cx="3154710" cy="4416594"/>
          </a:xfrm>
          <a:prstGeom prst="rect">
            <a:avLst/>
          </a:prstGeom>
          <a:noFill/>
        </p:spPr>
        <p:txBody>
          <a:bodyPr wrap="none" lIns="0" tIns="0" rIns="0" bIns="0" rtlCol="0" anchor="ctr" anchorCtr="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stCxn id="34" idx="1"/>
            <a:endCxn id="3" idx="3"/>
          </p:cNvCxnSpPr>
          <p:nvPr/>
        </p:nvCxnSpPr>
        <p:spPr>
          <a:xfrm flipH="1">
            <a:off x="4688758" y="5958854"/>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20"/>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04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675" decel="100000" fill="hold"/>
                                        <p:tgtEl>
                                          <p:spTgt spid="3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500"/>
                            </p:stCondLst>
                            <p:childTnLst>
                              <p:par>
                                <p:cTn id="17" presetID="22" presetClass="exit" presetSubtype="8" fill="hold" nodeType="afterEffect">
                                  <p:stCondLst>
                                    <p:cond delay="0"/>
                                  </p:stCondLst>
                                  <p:childTnLst>
                                    <p:animEffect transition="out" filter="wipe(left)">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childTnLst>
                          </p:cTn>
                        </p:par>
                        <p:par>
                          <p:cTn id="20" fill="hold">
                            <p:stCondLst>
                              <p:cond delay="1000"/>
                            </p:stCondLst>
                            <p:childTnLst>
                              <p:par>
                                <p:cTn id="21" presetID="26" presetClass="emph" presetSubtype="0" repeatCount="3000" fill="hold" grpId="1" nodeType="afterEffect">
                                  <p:stCondLst>
                                    <p:cond delay="0"/>
                                  </p:stCondLst>
                                  <p:childTnLst>
                                    <p:animEffect transition="out" filter="fade">
                                      <p:cBhvr>
                                        <p:cTn id="22" dur="500" tmFilter="0, 0; .2, .5; .8, .5; 1, 0"/>
                                        <p:tgtEl>
                                          <p:spTgt spid="34"/>
                                        </p:tgtEl>
                                      </p:cBhvr>
                                    </p:animEffect>
                                    <p:animScale>
                                      <p:cBhvr>
                                        <p:cTn id="23" dur="250" autoRev="1" fill="hold"/>
                                        <p:tgtEl>
                                          <p:spTgt spid="34"/>
                                        </p:tgtEl>
                                      </p:cBhvr>
                                      <p:by x="105000" y="105000"/>
                                    </p:animScale>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par>
                          <p:cTn id="28" fill="hold">
                            <p:stCondLst>
                              <p:cond delay="3000"/>
                            </p:stCondLst>
                            <p:childTnLst>
                              <p:par>
                                <p:cTn id="29" presetID="22" presetClass="exit" presetSubtype="2" fill="hold" nodeType="afterEffect">
                                  <p:stCondLst>
                                    <p:cond delay="0"/>
                                  </p:stCondLst>
                                  <p:childTnLst>
                                    <p:animEffect transition="out" filter="wipe(right)">
                                      <p:cBhvr>
                                        <p:cTn id="30" dur="500"/>
                                        <p:tgtEl>
                                          <p:spTgt spid="60"/>
                                        </p:tgtEl>
                                      </p:cBhvr>
                                    </p:animEffect>
                                    <p:set>
                                      <p:cBhvr>
                                        <p:cTn id="31"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72771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34" name="TextBox 33"/>
          <p:cNvSpPr txBox="1"/>
          <p:nvPr/>
        </p:nvSpPr>
        <p:spPr>
          <a:xfrm>
            <a:off x="7167824" y="3750557"/>
            <a:ext cx="3154710" cy="4416594"/>
          </a:xfrm>
          <a:prstGeom prst="rect">
            <a:avLst/>
          </a:prstGeom>
          <a:noFill/>
        </p:spPr>
        <p:txBody>
          <a:bodyPr wrap="none" lIns="0" tIns="0" rIns="0" bIns="0" rtlCol="0" anchor="ctr" anchorCtr="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stCxn id="34" idx="1"/>
            <a:endCxn id="3" idx="3"/>
          </p:cNvCxnSpPr>
          <p:nvPr/>
        </p:nvCxnSpPr>
        <p:spPr>
          <a:xfrm flipH="1">
            <a:off x="4688758" y="5958854"/>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20"/>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0703534" y="5981699"/>
            <a:ext cx="2479066" cy="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0703534" y="5958465"/>
            <a:ext cx="2151421" cy="11567"/>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6687800" y="44577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5" name="Oval 14"/>
          <p:cNvSpPr/>
          <p:nvPr/>
        </p:nvSpPr>
        <p:spPr>
          <a:xfrm>
            <a:off x="16687800" y="5471536"/>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6" name="Oval 15"/>
          <p:cNvSpPr/>
          <p:nvPr/>
        </p:nvSpPr>
        <p:spPr>
          <a:xfrm>
            <a:off x="16687800" y="6485372"/>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17" name="Group 16"/>
          <p:cNvGrpSpPr/>
          <p:nvPr/>
        </p:nvGrpSpPr>
        <p:grpSpPr>
          <a:xfrm>
            <a:off x="12801600" y="354329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4" name="TextBox 3"/>
          <p:cNvSpPr txBox="1"/>
          <p:nvPr/>
        </p:nvSpPr>
        <p:spPr>
          <a:xfrm>
            <a:off x="16362145" y="9796895"/>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530352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grpId="0" nodeType="withEffect">
                                  <p:stCondLst>
                                    <p:cond delay="0"/>
                                  </p:stCondLst>
                                  <p:childTnLst>
                                    <p:animEffect transition="out" filter="wipe(up)">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par>
                          <p:cTn id="13" fill="hold">
                            <p:stCondLst>
                              <p:cond delay="500"/>
                            </p:stCondLst>
                            <p:childTnLst>
                              <p:par>
                                <p:cTn id="14" presetID="22" presetClass="exit" presetSubtype="8" fill="hold" nodeType="afterEffect">
                                  <p:stCondLst>
                                    <p:cond delay="0"/>
                                  </p:stCondLst>
                                  <p:childTnLst>
                                    <p:animEffect transition="out" filter="wipe(left)">
                                      <p:cBhvr>
                                        <p:cTn id="15" dur="500"/>
                                        <p:tgtEl>
                                          <p:spTgt spid="53"/>
                                        </p:tgtEl>
                                      </p:cBhvr>
                                    </p:animEffect>
                                    <p:set>
                                      <p:cBhvr>
                                        <p:cTn id="16" dur="1" fill="hold">
                                          <p:stCondLst>
                                            <p:cond delay="499"/>
                                          </p:stCondLst>
                                        </p:cTn>
                                        <p:tgtEl>
                                          <p:spTgt spid="53"/>
                                        </p:tgtEl>
                                        <p:attrNameLst>
                                          <p:attrName>style.visibility</p:attrName>
                                        </p:attrNameLst>
                                      </p:cBhvr>
                                      <p:to>
                                        <p:strVal val="hidden"/>
                                      </p:to>
                                    </p:set>
                                  </p:childTnLst>
                                </p:cTn>
                              </p:par>
                            </p:childTnLst>
                          </p:cTn>
                        </p:par>
                        <p:par>
                          <p:cTn id="17" fill="hold">
                            <p:stCondLst>
                              <p:cond delay="1000"/>
                            </p:stCondLst>
                            <p:childTnLst>
                              <p:par>
                                <p:cTn id="18" presetID="26" presetClass="emph" presetSubtype="0" repeatCount="9000" fill="hold" grpId="0" nodeType="afterEffect">
                                  <p:stCondLst>
                                    <p:cond delay="0"/>
                                  </p:stCondLst>
                                  <p:childTnLst>
                                    <p:animEffect transition="out" filter="fade">
                                      <p:cBhvr>
                                        <p:cTn id="19" dur="500" tmFilter="0, 0; .2, .5; .8, .5; 1, 0"/>
                                        <p:tgtEl>
                                          <p:spTgt spid="34"/>
                                        </p:tgtEl>
                                      </p:cBhvr>
                                    </p:animEffect>
                                    <p:animScale>
                                      <p:cBhvr>
                                        <p:cTn id="20" dur="250" autoRev="1" fill="hold"/>
                                        <p:tgtEl>
                                          <p:spTgt spid="34"/>
                                        </p:tgtEl>
                                      </p:cBhvr>
                                      <p:by x="105000" y="105000"/>
                                    </p:animScale>
                                  </p:childTnLst>
                                </p:cTn>
                              </p:par>
                              <p:par>
                                <p:cTn id="21" presetID="22" presetClass="entr" presetSubtype="8"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xit" presetSubtype="8" fill="hold" nodeType="withEffect">
                                  <p:stCondLst>
                                    <p:cond delay="1000"/>
                                  </p:stCondLst>
                                  <p:childTnLst>
                                    <p:animEffect transition="out" filter="wipe(left)">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 presetClass="entr" presetSubtype="0" fill="hold" grpId="0" nodeType="withEffect">
                                  <p:stCondLst>
                                    <p:cond delay="1500"/>
                                  </p:stCondLst>
                                  <p:childTnLst>
                                    <p:set>
                                      <p:cBhvr>
                                        <p:cTn id="28" dur="1" fill="hold">
                                          <p:stCondLst>
                                            <p:cond delay="9"/>
                                          </p:stCondLst>
                                        </p:cTn>
                                        <p:tgtEl>
                                          <p:spTgt spid="15"/>
                                        </p:tgtEl>
                                        <p:attrNameLst>
                                          <p:attrName>style.visibility</p:attrName>
                                        </p:attrNameLst>
                                      </p:cBhvr>
                                      <p:to>
                                        <p:strVal val="visible"/>
                                      </p:to>
                                    </p:set>
                                  </p:childTnLst>
                                </p:cTn>
                              </p:par>
                              <p:par>
                                <p:cTn id="29" presetID="1" presetClass="exit" presetSubtype="0" fill="hold" grpId="1" nodeType="withEffect">
                                  <p:stCondLst>
                                    <p:cond delay="1750"/>
                                  </p:stCondLst>
                                  <p:childTnLst>
                                    <p:set>
                                      <p:cBhvr>
                                        <p:cTn id="30" dur="1" fill="hold">
                                          <p:stCondLst>
                                            <p:cond delay="9"/>
                                          </p:stCondLst>
                                        </p:cTn>
                                        <p:tgtEl>
                                          <p:spTgt spid="15"/>
                                        </p:tgtEl>
                                        <p:attrNameLst>
                                          <p:attrName>style.visibility</p:attrName>
                                        </p:attrNameLst>
                                      </p:cBhvr>
                                      <p:to>
                                        <p:strVal val="hidden"/>
                                      </p:to>
                                    </p:set>
                                  </p:childTnLst>
                                </p:cTn>
                              </p:par>
                              <p:par>
                                <p:cTn id="31" presetID="1" presetClass="entr" presetSubtype="0" fill="hold" grpId="0" nodeType="withEffect">
                                  <p:stCondLst>
                                    <p:cond delay="2000"/>
                                  </p:stCondLst>
                                  <p:childTnLst>
                                    <p:set>
                                      <p:cBhvr>
                                        <p:cTn id="32" dur="1" fill="hold">
                                          <p:stCondLst>
                                            <p:cond delay="9"/>
                                          </p:stCondLst>
                                        </p:cTn>
                                        <p:tgtEl>
                                          <p:spTgt spid="14"/>
                                        </p:tgtEl>
                                        <p:attrNameLst>
                                          <p:attrName>style.visibility</p:attrName>
                                        </p:attrNameLst>
                                      </p:cBhvr>
                                      <p:to>
                                        <p:strVal val="visible"/>
                                      </p:to>
                                    </p:set>
                                  </p:childTnLst>
                                </p:cTn>
                              </p:par>
                              <p:par>
                                <p:cTn id="33" presetID="1" presetClass="exit" presetSubtype="0" fill="hold" grpId="1" nodeType="withEffect">
                                  <p:stCondLst>
                                    <p:cond delay="2000"/>
                                  </p:stCondLst>
                                  <p:childTnLst>
                                    <p:set>
                                      <p:cBhvr>
                                        <p:cTn id="34" dur="1" fill="hold">
                                          <p:stCondLst>
                                            <p:cond delay="9"/>
                                          </p:stCondLst>
                                        </p:cTn>
                                        <p:tgtEl>
                                          <p:spTgt spid="14"/>
                                        </p:tgtEl>
                                        <p:attrNameLst>
                                          <p:attrName>style.visibility</p:attrName>
                                        </p:attrNameLst>
                                      </p:cBhvr>
                                      <p:to>
                                        <p:strVal val="hidden"/>
                                      </p:to>
                                    </p:set>
                                  </p:childTnLst>
                                </p:cTn>
                              </p:par>
                              <p:par>
                                <p:cTn id="35" presetID="1" presetClass="entr" presetSubtype="0" fill="hold" grpId="0" nodeType="withEffect">
                                  <p:stCondLst>
                                    <p:cond delay="2250"/>
                                  </p:stCondLst>
                                  <p:childTnLst>
                                    <p:set>
                                      <p:cBhvr>
                                        <p:cTn id="36" dur="1" fill="hold">
                                          <p:stCondLst>
                                            <p:cond delay="9"/>
                                          </p:stCondLst>
                                        </p:cTn>
                                        <p:tgtEl>
                                          <p:spTgt spid="16"/>
                                        </p:tgtEl>
                                        <p:attrNameLst>
                                          <p:attrName>style.visibility</p:attrName>
                                        </p:attrNameLst>
                                      </p:cBhvr>
                                      <p:to>
                                        <p:strVal val="visible"/>
                                      </p:to>
                                    </p:set>
                                  </p:childTnLst>
                                </p:cTn>
                              </p:par>
                              <p:par>
                                <p:cTn id="37" presetID="1" presetClass="exit" presetSubtype="0" fill="hold" grpId="1" nodeType="withEffect">
                                  <p:stCondLst>
                                    <p:cond delay="2500"/>
                                  </p:stCondLst>
                                  <p:childTnLst>
                                    <p:set>
                                      <p:cBhvr>
                                        <p:cTn id="38" dur="1" fill="hold">
                                          <p:stCondLst>
                                            <p:cond delay="9"/>
                                          </p:stCondLst>
                                        </p:cTn>
                                        <p:tgtEl>
                                          <p:spTgt spid="16"/>
                                        </p:tgtEl>
                                        <p:attrNameLst>
                                          <p:attrName>style.visibility</p:attrName>
                                        </p:attrNameLst>
                                      </p:cBhvr>
                                      <p:to>
                                        <p:strVal val="hidden"/>
                                      </p:to>
                                    </p:set>
                                  </p:childTnLst>
                                </p:cTn>
                              </p:par>
                              <p:par>
                                <p:cTn id="39" presetID="1" presetClass="entr" presetSubtype="0" fill="hold" grpId="2" nodeType="withEffect">
                                  <p:stCondLst>
                                    <p:cond delay="2750"/>
                                  </p:stCondLst>
                                  <p:childTnLst>
                                    <p:set>
                                      <p:cBhvr>
                                        <p:cTn id="40" dur="1" fill="hold">
                                          <p:stCondLst>
                                            <p:cond delay="9"/>
                                          </p:stCondLst>
                                        </p:cTn>
                                        <p:tgtEl>
                                          <p:spTgt spid="14"/>
                                        </p:tgtEl>
                                        <p:attrNameLst>
                                          <p:attrName>style.visibility</p:attrName>
                                        </p:attrNameLst>
                                      </p:cBhvr>
                                      <p:to>
                                        <p:strVal val="visible"/>
                                      </p:to>
                                    </p:set>
                                  </p:childTnLst>
                                </p:cTn>
                              </p:par>
                              <p:par>
                                <p:cTn id="41" presetID="1" presetClass="exit" presetSubtype="0" fill="hold" grpId="3" nodeType="withEffect">
                                  <p:stCondLst>
                                    <p:cond delay="3000"/>
                                  </p:stCondLst>
                                  <p:childTnLst>
                                    <p:set>
                                      <p:cBhvr>
                                        <p:cTn id="42" dur="1" fill="hold">
                                          <p:stCondLst>
                                            <p:cond delay="9"/>
                                          </p:stCondLst>
                                        </p:cTn>
                                        <p:tgtEl>
                                          <p:spTgt spid="14"/>
                                        </p:tgtEl>
                                        <p:attrNameLst>
                                          <p:attrName>style.visibility</p:attrName>
                                        </p:attrNameLst>
                                      </p:cBhvr>
                                      <p:to>
                                        <p:strVal val="hidden"/>
                                      </p:to>
                                    </p:set>
                                  </p:childTnLst>
                                </p:cTn>
                              </p:par>
                              <p:par>
                                <p:cTn id="43" presetID="1" presetClass="entr" presetSubtype="0" fill="hold" grpId="2" nodeType="withEffect">
                                  <p:stCondLst>
                                    <p:cond delay="3250"/>
                                  </p:stCondLst>
                                  <p:childTnLst>
                                    <p:set>
                                      <p:cBhvr>
                                        <p:cTn id="44" dur="1" fill="hold">
                                          <p:stCondLst>
                                            <p:cond delay="9"/>
                                          </p:stCondLst>
                                        </p:cTn>
                                        <p:tgtEl>
                                          <p:spTgt spid="15"/>
                                        </p:tgtEl>
                                        <p:attrNameLst>
                                          <p:attrName>style.visibility</p:attrName>
                                        </p:attrNameLst>
                                      </p:cBhvr>
                                      <p:to>
                                        <p:strVal val="visible"/>
                                      </p:to>
                                    </p:set>
                                  </p:childTnLst>
                                </p:cTn>
                              </p:par>
                              <p:par>
                                <p:cTn id="45" presetID="1" presetClass="exit" presetSubtype="0" fill="hold" grpId="3" nodeType="withEffect">
                                  <p:stCondLst>
                                    <p:cond delay="3500"/>
                                  </p:stCondLst>
                                  <p:childTnLst>
                                    <p:set>
                                      <p:cBhvr>
                                        <p:cTn id="46" dur="1" fill="hold">
                                          <p:stCondLst>
                                            <p:cond delay="9"/>
                                          </p:stCondLst>
                                        </p:cTn>
                                        <p:tgtEl>
                                          <p:spTgt spid="15"/>
                                        </p:tgtEl>
                                        <p:attrNameLst>
                                          <p:attrName>style.visibility</p:attrName>
                                        </p:attrNameLst>
                                      </p:cBhvr>
                                      <p:to>
                                        <p:strVal val="hidden"/>
                                      </p:to>
                                    </p:set>
                                  </p:childTnLst>
                                </p:cTn>
                              </p:par>
                              <p:par>
                                <p:cTn id="47" presetID="22" presetClass="entr" presetSubtype="2" fill="hold" nodeType="withEffect">
                                  <p:stCondLst>
                                    <p:cond delay="3750"/>
                                  </p:stCondLst>
                                  <p:childTnLst>
                                    <p:set>
                                      <p:cBhvr>
                                        <p:cTn id="48" dur="1" fill="hold">
                                          <p:stCondLst>
                                            <p:cond delay="0"/>
                                          </p:stCondLst>
                                        </p:cTn>
                                        <p:tgtEl>
                                          <p:spTgt spid="13"/>
                                        </p:tgtEl>
                                        <p:attrNameLst>
                                          <p:attrName>style.visibility</p:attrName>
                                        </p:attrNameLst>
                                      </p:cBhvr>
                                      <p:to>
                                        <p:strVal val="visible"/>
                                      </p:to>
                                    </p:set>
                                    <p:animEffect transition="in" filter="wipe(right)">
                                      <p:cBhvr>
                                        <p:cTn id="49" dur="500"/>
                                        <p:tgtEl>
                                          <p:spTgt spid="13"/>
                                        </p:tgtEl>
                                      </p:cBhvr>
                                    </p:animEffect>
                                  </p:childTnLst>
                                </p:cTn>
                              </p:par>
                              <p:par>
                                <p:cTn id="50" presetID="22" presetClass="exit" presetSubtype="2" fill="hold" nodeType="withEffect">
                                  <p:stCondLst>
                                    <p:cond delay="4000"/>
                                  </p:stCondLst>
                                  <p:childTnLst>
                                    <p:animEffect transition="out" filter="wipe(right)">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par>
                                <p:cTn id="53" presetID="22" presetClass="entr" presetSubtype="2" fill="hold" nodeType="withEffect">
                                  <p:stCondLst>
                                    <p:cond delay="4250"/>
                                  </p:stCondLst>
                                  <p:childTnLst>
                                    <p:set>
                                      <p:cBhvr>
                                        <p:cTn id="54" dur="1" fill="hold">
                                          <p:stCondLst>
                                            <p:cond delay="0"/>
                                          </p:stCondLst>
                                        </p:cTn>
                                        <p:tgtEl>
                                          <p:spTgt spid="60"/>
                                        </p:tgtEl>
                                        <p:attrNameLst>
                                          <p:attrName>style.visibility</p:attrName>
                                        </p:attrNameLst>
                                      </p:cBhvr>
                                      <p:to>
                                        <p:strVal val="visible"/>
                                      </p:to>
                                    </p:set>
                                    <p:animEffect transition="in" filter="wipe(right)">
                                      <p:cBhvr>
                                        <p:cTn id="55" dur="500"/>
                                        <p:tgtEl>
                                          <p:spTgt spid="60"/>
                                        </p:tgtEl>
                                      </p:cBhvr>
                                    </p:animEffect>
                                  </p:childTnLst>
                                </p:cTn>
                              </p:par>
                              <p:par>
                                <p:cTn id="56" presetID="22" presetClass="exit" presetSubtype="2" fill="hold" nodeType="withEffect">
                                  <p:stCondLst>
                                    <p:cond delay="4500"/>
                                  </p:stCondLst>
                                  <p:childTnLst>
                                    <p:animEffect transition="out" filter="wipe(right)">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445" y="6494502"/>
            <a:ext cx="4565673"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installable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64008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2014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7694393" y="1562100"/>
            <a:ext cx="2057400" cy="4939814"/>
          </a:xfrm>
          <a:prstGeom prst="rect">
            <a:avLst/>
          </a:prstGeom>
          <a:noFill/>
        </p:spPr>
        <p:txBody>
          <a:bodyPr wrap="square" rtlCol="0">
            <a:spAutoFit/>
          </a:bodyPr>
          <a:lstStyle/>
          <a:p>
            <a:pPr algn="ctr"/>
            <a:r>
              <a:rPr lang="en-US" sz="28700" dirty="0">
                <a:solidFill>
                  <a:schemeClr val="accent6"/>
                </a:solidFill>
                <a:latin typeface="FontAwesome" pitchFamily="2" charset="0"/>
              </a:rPr>
              <a:t></a:t>
            </a:r>
          </a:p>
          <a:p>
            <a:pPr algn="ctr"/>
            <a:endParaRPr lang="en-US" sz="2800" dirty="0">
              <a:solidFill>
                <a:schemeClr val="accent6"/>
              </a:solidFill>
            </a:endParaRPr>
          </a:p>
        </p:txBody>
      </p:sp>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2</a:t>
            </a:r>
            <a:endParaRPr lang="en-US" sz="6000" dirty="0">
              <a:solidFill>
                <a:schemeClr val="bg2">
                  <a:lumMod val="75000"/>
                </a:schemeClr>
              </a:solidFill>
              <a:latin typeface="Wilderness Typeface" panose="00000500000000000000" pitchFamily="2" charset="0"/>
            </a:endParaRPr>
          </a:p>
        </p:txBody>
      </p:sp>
      <p:sp>
        <p:nvSpPr>
          <p:cNvPr id="14" name="TextBox 13"/>
          <p:cNvSpPr txBox="1"/>
          <p:nvPr/>
        </p:nvSpPr>
        <p:spPr>
          <a:xfrm>
            <a:off x="16362145" y="9796895"/>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38339290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b="1" dirty="0">
                <a:solidFill>
                  <a:schemeClr val="tx2"/>
                </a:solidFill>
                <a:latin typeface="Consolas" panose="020B0609020204030204" pitchFamily="49" charset="0"/>
              </a:rPr>
              <a:t>&lt;link </a:t>
            </a:r>
            <a:r>
              <a:rPr lang="en-US" sz="2800" b="1" dirty="0" err="1">
                <a:solidFill>
                  <a:schemeClr val="tx2"/>
                </a:solidFill>
                <a:latin typeface="Consolas" panose="020B0609020204030204" pitchFamily="49" charset="0"/>
              </a:rPr>
              <a:t>rel</a:t>
            </a:r>
            <a:r>
              <a:rPr lang="en-US" sz="2800" b="1" dirty="0">
                <a:solidFill>
                  <a:schemeClr val="tx2"/>
                </a:solidFill>
                <a:latin typeface="Consolas" panose="020B0609020204030204" pitchFamily="49" charset="0"/>
              </a:rPr>
              <a:t>=</a:t>
            </a:r>
            <a:r>
              <a:rPr lang="en-US" sz="2800" b="1" dirty="0">
                <a:solidFill>
                  <a:schemeClr val="accent1"/>
                </a:solidFill>
                <a:latin typeface="Consolas" panose="020B0609020204030204" pitchFamily="49" charset="0"/>
              </a:rPr>
              <a:t>"manifest"</a:t>
            </a:r>
            <a:r>
              <a:rPr lang="en-US" sz="2800" b="1" dirty="0">
                <a:solidFill>
                  <a:schemeClr val="bg1">
                    <a:lumMod val="50000"/>
                  </a:schemeClr>
                </a:solidFill>
                <a:latin typeface="Consolas" panose="020B0609020204030204" pitchFamily="49" charset="0"/>
              </a:rPr>
              <a:t> </a:t>
            </a:r>
            <a:r>
              <a:rPr lang="en-US" sz="2800" b="1" dirty="0" err="1">
                <a:solidFill>
                  <a:schemeClr val="tx2"/>
                </a:solidFill>
                <a:latin typeface="Consolas" panose="020B0609020204030204" pitchFamily="49" charset="0"/>
              </a:rPr>
              <a:t>href</a:t>
            </a:r>
            <a:r>
              <a:rPr lang="en-US" sz="2800" b="1" dirty="0">
                <a:solidFill>
                  <a:schemeClr val="tx2"/>
                </a:solidFill>
                <a:latin typeface="Consolas" panose="020B0609020204030204" pitchFamily="49" charset="0"/>
              </a:rPr>
              <a:t>=</a:t>
            </a:r>
            <a:r>
              <a:rPr lang="en-US" sz="2800" b="1" dirty="0">
                <a:solidFill>
                  <a:schemeClr val="accent1"/>
                </a:solidFill>
                <a:latin typeface="Consolas" panose="020B0609020204030204" pitchFamily="49" charset="0"/>
              </a:rPr>
              <a:t>"/</a:t>
            </a:r>
            <a:r>
              <a:rPr lang="en-US" sz="2800" b="1" dirty="0" err="1">
                <a:solidFill>
                  <a:schemeClr val="accent1"/>
                </a:solidFill>
                <a:latin typeface="Consolas" panose="020B0609020204030204" pitchFamily="49" charset="0"/>
              </a:rPr>
              <a:t>manifest.json</a:t>
            </a:r>
            <a:r>
              <a:rPr lang="en-US" sz="2800" b="1" dirty="0">
                <a:solidFill>
                  <a:schemeClr val="accent1"/>
                </a:solidFill>
                <a:latin typeface="Consolas" panose="020B0609020204030204" pitchFamily="49" charset="0"/>
              </a:rPr>
              <a:t>"</a:t>
            </a:r>
            <a:r>
              <a:rPr lang="en-US" sz="2800" b="1" dirty="0">
                <a:solidFill>
                  <a:schemeClr val="tx2"/>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00297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"name":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short_name</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start_url</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background_color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"#3498DB"</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theme_color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"#34495E"</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"orientation": </a:t>
            </a:r>
            <a:r>
              <a:rPr lang="en-US" sz="2800" b="1" dirty="0">
                <a:solidFill>
                  <a:schemeClr val="accent6"/>
                </a:solidFill>
                <a:latin typeface="Consolas" panose="020B0609020204030204" pitchFamily="49" charset="0"/>
              </a:rPr>
              <a:t>"portrait-primary"</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"display": </a:t>
            </a:r>
            <a:r>
              <a:rPr lang="en-US" sz="2800" b="1" dirty="0">
                <a:solidFill>
                  <a:schemeClr val="accent6"/>
                </a:solidFill>
                <a:latin typeface="Consolas" panose="020B0609020204030204" pitchFamily="49" charset="0"/>
              </a:rPr>
              <a:t>"standalone"</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"icons": [{</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src</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"/path/to/</a:t>
            </a:r>
            <a:r>
              <a:rPr lang="en-US" sz="2800" b="1" dirty="0" err="1">
                <a:solidFill>
                  <a:schemeClr val="accent6"/>
                </a:solidFill>
                <a:latin typeface="Consolas" panose="020B0609020204030204" pitchFamily="49" charset="0"/>
              </a:rPr>
              <a:t>image.ext</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"type": </a:t>
            </a:r>
            <a:r>
              <a:rPr lang="en-US" sz="2800" b="1" dirty="0">
                <a:solidFill>
                  <a:schemeClr val="accent6"/>
                </a:solidFill>
                <a:latin typeface="Consolas" panose="020B0609020204030204" pitchFamily="49" charset="0"/>
              </a:rPr>
              <a:t>"image/</a:t>
            </a:r>
            <a:r>
              <a:rPr lang="en-US" sz="2800" b="1" dirty="0" err="1">
                <a:solidFill>
                  <a:schemeClr val="accent6"/>
                </a:solidFill>
                <a:latin typeface="Consolas" panose="020B0609020204030204" pitchFamily="49" charset="0"/>
              </a:rPr>
              <a:t>png</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"sizes": </a:t>
            </a:r>
            <a:r>
              <a:rPr lang="en-US" sz="2800" b="1" dirty="0">
                <a:solidFill>
                  <a:schemeClr val="accent6"/>
                </a:solidFill>
                <a:latin typeface="Consolas" panose="020B0609020204030204" pitchFamily="49" charset="0"/>
              </a:rPr>
              <a:t>"192x192"</a:t>
            </a:r>
          </a:p>
          <a:p>
            <a:r>
              <a:rPr lang="en-US" sz="2800" b="1" dirty="0">
                <a:solidFill>
                  <a:schemeClr val="tx2"/>
                </a:solidFill>
                <a:latin typeface="Consolas" panose="020B0609020204030204" pitchFamily="49" charset="0"/>
              </a:rPr>
              <a:t>  }]</a:t>
            </a:r>
          </a:p>
          <a:p>
            <a:r>
              <a:rPr lang="en-US" sz="2800" b="1" dirty="0">
                <a:solidFill>
                  <a:schemeClr val="tx2"/>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313914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"name":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short_name</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err="1">
                <a:solidFill>
                  <a:schemeClr val="accent6"/>
                </a:solidFill>
                <a:latin typeface="Consolas" panose="020B0609020204030204" pitchFamily="49" charset="0"/>
              </a:rPr>
              <a:t>SodaPopped</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9296400" y="4475117"/>
            <a:ext cx="2023925" cy="592183"/>
            <a:chOff x="9296400" y="4475117"/>
            <a:chExt cx="2023925" cy="592183"/>
          </a:xfrm>
        </p:grpSpPr>
        <p:sp>
          <p:nvSpPr>
            <p:cNvPr id="20" name="Right Bracket 19"/>
            <p:cNvSpPr/>
            <p:nvPr/>
          </p:nvSpPr>
          <p:spPr>
            <a:xfrm>
              <a:off x="9296400" y="4475117"/>
              <a:ext cx="148054" cy="592183"/>
            </a:xfrm>
            <a:prstGeom prst="rightBracket">
              <a:avLst/>
            </a:prstGeom>
            <a:ln w="38100">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2"/>
                </a:solidFill>
              </a:endParaRPr>
            </a:p>
          </p:txBody>
        </p:sp>
        <p:sp>
          <p:nvSpPr>
            <p:cNvPr id="21" name="TextBox 20"/>
            <p:cNvSpPr txBox="1"/>
            <p:nvPr/>
          </p:nvSpPr>
          <p:spPr>
            <a:xfrm>
              <a:off x="9444454" y="4555764"/>
              <a:ext cx="1875871" cy="430887"/>
            </a:xfrm>
            <a:prstGeom prst="rect">
              <a:avLst/>
            </a:prstGeom>
            <a:noFill/>
          </p:spPr>
          <p:txBody>
            <a:bodyPr wrap="square" rtlCol="0">
              <a:spAutoFit/>
            </a:bodyPr>
            <a:lstStyle/>
            <a:p>
              <a:r>
                <a:rPr lang="en-US" sz="2200" dirty="0">
                  <a:solidFill>
                    <a:schemeClr val="bg1"/>
                  </a:solidFill>
                </a:rPr>
                <a:t>Identity</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9223"/>
            <a:ext cx="3438174" cy="5916398"/>
          </a:xfrm>
          <a:prstGeom prst="rect">
            <a:avLst/>
          </a:prstGeom>
          <a:ln w="38100" cap="sq">
            <a:solidFill>
              <a:srgbClr val="000000"/>
            </a:solidFill>
            <a:prstDash val="solid"/>
            <a:miter lim="800000"/>
          </a:ln>
          <a:effectLst/>
        </p:spPr>
      </p:pic>
      <p:sp>
        <p:nvSpPr>
          <p:cNvPr id="13" name="Rectangle 12"/>
          <p:cNvSpPr/>
          <p:nvPr/>
        </p:nvSpPr>
        <p:spPr>
          <a:xfrm>
            <a:off x="13487400" y="3848100"/>
            <a:ext cx="1066800" cy="304800"/>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7500"/>
            <a:ext cx="3438174" cy="5916398"/>
          </a:xfrm>
          <a:prstGeom prst="rect">
            <a:avLst/>
          </a:prstGeom>
          <a:ln w="38100" cap="sq">
            <a:solidFill>
              <a:srgbClr val="000000"/>
            </a:solidFill>
            <a:prstDash val="solid"/>
            <a:miter lim="800000"/>
          </a:ln>
          <a:effectLst/>
        </p:spPr>
      </p:pic>
      <p:sp>
        <p:nvSpPr>
          <p:cNvPr id="17" name="Rectangle 16"/>
          <p:cNvSpPr/>
          <p:nvPr/>
        </p:nvSpPr>
        <p:spPr>
          <a:xfrm>
            <a:off x="12701098" y="7200900"/>
            <a:ext cx="1014902" cy="304800"/>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91466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3"/>
                                        </p:tgtEl>
                                        <p:attrNameLst>
                                          <p:attrName>ppt_w</p:attrName>
                                        </p:attrNameLst>
                                      </p:cBhvr>
                                      <p:tavLst>
                                        <p:tav tm="0">
                                          <p:val>
                                            <p:strVal val="ppt_w"/>
                                          </p:val>
                                        </p:tav>
                                        <p:tav tm="100000">
                                          <p:val>
                                            <p:fltVal val="0"/>
                                          </p:val>
                                        </p:tav>
                                      </p:tavLst>
                                    </p:anim>
                                    <p:anim calcmode="lin" valueType="num">
                                      <p:cBhvr>
                                        <p:cTn id="20" dur="500"/>
                                        <p:tgtEl>
                                          <p:spTgt spid="13"/>
                                        </p:tgtEl>
                                        <p:attrNameLst>
                                          <p:attrName>ppt_h</p:attrName>
                                        </p:attrNameLst>
                                      </p:cBhvr>
                                      <p:tavLst>
                                        <p:tav tm="0">
                                          <p:val>
                                            <p:strVal val="ppt_h"/>
                                          </p:val>
                                        </p:tav>
                                        <p:tav tm="100000">
                                          <p:val>
                                            <p:fltVal val="0"/>
                                          </p:val>
                                        </p:tav>
                                      </p:tavLst>
                                    </p:anim>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start_url</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sp>
        <p:nvSpPr>
          <p:cNvPr id="12"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89172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background_color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"#3498DB"</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theme_color</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"#34495E"</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6539"/>
            <a:ext cx="3438174" cy="5916401"/>
          </a:xfrm>
          <a:prstGeom prst="rect">
            <a:avLst/>
          </a:prstGeom>
          <a:ln w="38100" cap="sq">
            <a:solidFill>
              <a:srgbClr val="000000"/>
            </a:solidFill>
            <a:prstDash val="solid"/>
            <a:miter lim="800000"/>
          </a:ln>
          <a:effectLst/>
        </p:spPr>
      </p:pic>
      <p:cxnSp>
        <p:nvCxnSpPr>
          <p:cNvPr id="13" name="Straight Arrow Connector 12"/>
          <p:cNvCxnSpPr/>
          <p:nvPr/>
        </p:nvCxnSpPr>
        <p:spPr>
          <a:xfrm>
            <a:off x="12344400" y="3162300"/>
            <a:ext cx="762000" cy="0"/>
          </a:xfrm>
          <a:prstGeom prst="straightConnector1">
            <a:avLst/>
          </a:prstGeom>
          <a:ln w="38100">
            <a:solidFill>
              <a:schemeClr val="bg2"/>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71689"/>
            <a:ext cx="3438174" cy="5916401"/>
          </a:xfrm>
          <a:prstGeom prst="rect">
            <a:avLst/>
          </a:prstGeom>
          <a:ln w="38100" cap="sq">
            <a:solidFill>
              <a:srgbClr val="000000"/>
            </a:solidFill>
            <a:prstDash val="solid"/>
            <a:miter lim="800000"/>
          </a:ln>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15800" y="2871690"/>
            <a:ext cx="3438174" cy="5916400"/>
          </a:xfrm>
          <a:prstGeom prst="rect">
            <a:avLst/>
          </a:prstGeom>
          <a:ln w="38100" cap="sq">
            <a:solidFill>
              <a:srgbClr val="000000"/>
            </a:solidFill>
            <a:prstDash val="solid"/>
            <a:miter lim="800000"/>
          </a:ln>
          <a:effectLst/>
        </p:spPr>
      </p:pic>
      <p:cxnSp>
        <p:nvCxnSpPr>
          <p:cNvPr id="18" name="Straight Arrow Connector 17"/>
          <p:cNvCxnSpPr>
            <a:cxnSpLocks/>
          </p:cNvCxnSpPr>
          <p:nvPr/>
        </p:nvCxnSpPr>
        <p:spPr>
          <a:xfrm>
            <a:off x="14630400" y="3823439"/>
            <a:ext cx="1219200" cy="0"/>
          </a:xfrm>
          <a:prstGeom prst="straightConnector1">
            <a:avLst/>
          </a:prstGeom>
          <a:ln w="38100">
            <a:solidFill>
              <a:schemeClr val="bg1"/>
            </a:solidFill>
            <a:headEnd type="triangle" w="lg" len="lg"/>
            <a:tailEnd type="oval" w="lg" len="lg"/>
          </a:ln>
          <a:effectLst/>
        </p:spPr>
        <p:style>
          <a:lnRef idx="2">
            <a:schemeClr val="accent1"/>
          </a:lnRef>
          <a:fillRef idx="0">
            <a:schemeClr val="accent1"/>
          </a:fillRef>
          <a:effectRef idx="1">
            <a:schemeClr val="accent1"/>
          </a:effectRef>
          <a:fontRef idx="minor">
            <a:schemeClr val="tx1"/>
          </a:fontRef>
        </p:style>
      </p:cxnSp>
      <p:sp>
        <p:nvSpPr>
          <p:cNvPr id="19"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90650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right)">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"orientation": </a:t>
            </a:r>
            <a:r>
              <a:rPr lang="en-US" sz="2800" b="1" dirty="0">
                <a:solidFill>
                  <a:schemeClr val="accent6"/>
                </a:solidFill>
                <a:latin typeface="Consolas" panose="020B0609020204030204" pitchFamily="49" charset="0"/>
              </a:rPr>
              <a:t>"portrait-primary"</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3899" y="1209223"/>
            <a:ext cx="3419797" cy="5884777"/>
          </a:xfrm>
          <a:prstGeom prst="rect">
            <a:avLst/>
          </a:prstGeom>
          <a:ln w="38100" cap="sq">
            <a:solidFill>
              <a:srgbClr val="000000"/>
            </a:solidFill>
            <a:prstDash val="solid"/>
            <a:miter lim="800000"/>
          </a:ln>
          <a:effectLst/>
        </p:spPr>
      </p:pic>
      <p:sp>
        <p:nvSpPr>
          <p:cNvPr id="16" name="Rectangle 15"/>
          <p:cNvSpPr/>
          <p:nvPr/>
        </p:nvSpPr>
        <p:spPr>
          <a:xfrm>
            <a:off x="12663899" y="6680594"/>
            <a:ext cx="3419797" cy="444106"/>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0861" y="4519106"/>
            <a:ext cx="6079638" cy="3215193"/>
          </a:xfrm>
          <a:prstGeom prst="rect">
            <a:avLst/>
          </a:prstGeom>
          <a:ln w="38100" cap="sq">
            <a:solidFill>
              <a:srgbClr val="000000"/>
            </a:solidFill>
            <a:prstDash val="solid"/>
            <a:miter lim="800000"/>
          </a:ln>
          <a:effectLst/>
        </p:spPr>
      </p:pic>
      <p:sp>
        <p:nvSpPr>
          <p:cNvPr id="17" name="Rectangle 16"/>
          <p:cNvSpPr/>
          <p:nvPr/>
        </p:nvSpPr>
        <p:spPr>
          <a:xfrm>
            <a:off x="17526000" y="4519105"/>
            <a:ext cx="457200" cy="3215193"/>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8461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6"/>
                                        </p:tgtEl>
                                        <p:attrNameLst>
                                          <p:attrName>ppt_w</p:attrName>
                                        </p:attrNameLst>
                                      </p:cBhvr>
                                      <p:tavLst>
                                        <p:tav tm="0">
                                          <p:val>
                                            <p:strVal val="ppt_w"/>
                                          </p:val>
                                        </p:tav>
                                        <p:tav tm="100000">
                                          <p:val>
                                            <p:fltVal val="0"/>
                                          </p:val>
                                        </p:tav>
                                      </p:tavLst>
                                    </p:anim>
                                    <p:anim calcmode="lin" valueType="num">
                                      <p:cBhvr>
                                        <p:cTn id="20" dur="500"/>
                                        <p:tgtEl>
                                          <p:spTgt spid="16"/>
                                        </p:tgtEl>
                                        <p:attrNameLst>
                                          <p:attrName>ppt_h</p:attrName>
                                        </p:attrNameLst>
                                      </p:cBhvr>
                                      <p:tavLst>
                                        <p:tav tm="0">
                                          <p:val>
                                            <p:strVal val="ppt_h"/>
                                          </p:val>
                                        </p:tav>
                                        <p:tav tm="100000">
                                          <p:val>
                                            <p:fltVal val="0"/>
                                          </p:val>
                                        </p:tav>
                                      </p:tavLst>
                                    </p:anim>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"display": </a:t>
            </a:r>
            <a:r>
              <a:rPr lang="en-US" sz="2800" b="1" dirty="0">
                <a:solidFill>
                  <a:schemeClr val="accent6"/>
                </a:solidFill>
                <a:latin typeface="Consolas" panose="020B0609020204030204" pitchFamily="49" charset="0"/>
              </a:rPr>
              <a:t>"standalone"</a:t>
            </a:r>
            <a:r>
              <a:rPr lang="en-US" sz="2800" b="1" dirty="0">
                <a:solidFill>
                  <a:schemeClr val="tx2"/>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"icons": [{</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src</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"/path/to/</a:t>
            </a:r>
            <a:r>
              <a:rPr lang="en-US" sz="2800" dirty="0" err="1">
                <a:solidFill>
                  <a:schemeClr val="accent3">
                    <a:lumMod val="60000"/>
                    <a:lumOff val="40000"/>
                  </a:schemeClr>
                </a:solidFill>
                <a:latin typeface="Consolas" panose="020B0609020204030204" pitchFamily="49" charset="0"/>
              </a:rPr>
              <a:t>image.ext</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"type": </a:t>
            </a:r>
            <a:r>
              <a:rPr lang="en-US" sz="2800" dirty="0">
                <a:solidFill>
                  <a:schemeClr val="accent3">
                    <a:lumMod val="60000"/>
                    <a:lumOff val="40000"/>
                  </a:schemeClr>
                </a:solidFill>
                <a:latin typeface="Consolas" panose="020B0609020204030204" pitchFamily="49" charset="0"/>
              </a:rPr>
              <a:t>"image/</a:t>
            </a:r>
            <a:r>
              <a:rPr lang="en-US" sz="2800" dirty="0" err="1">
                <a:solidFill>
                  <a:schemeClr val="accent3">
                    <a:lumMod val="60000"/>
                    <a:lumOff val="40000"/>
                  </a:schemeClr>
                </a:solidFill>
                <a:latin typeface="Consolas" panose="020B0609020204030204" pitchFamily="49" charset="0"/>
              </a:rPr>
              <a:t>png</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"sizes": </a:t>
            </a:r>
            <a:r>
              <a:rPr lang="en-US" sz="2800" dirty="0">
                <a:solidFill>
                  <a:schemeClr val="accent3">
                    <a:lumMod val="60000"/>
                    <a:lumOff val="40000"/>
                  </a:schemeClr>
                </a:solidFill>
                <a:latin typeface="Consolas" panose="020B0609020204030204" pitchFamily="49" charset="0"/>
              </a:rPr>
              <a:t>"192x192"</a:t>
            </a:r>
          </a:p>
          <a:p>
            <a:r>
              <a:rPr lang="en-US" sz="2800" dirty="0">
                <a:solidFill>
                  <a:schemeClr val="tx2">
                    <a:lumMod val="60000"/>
                    <a:lumOff val="40000"/>
                  </a:schemeClr>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296400" y="5275029"/>
            <a:ext cx="2335801" cy="1955610"/>
            <a:chOff x="9296400" y="5275029"/>
            <a:chExt cx="2335801" cy="1955610"/>
          </a:xfrm>
        </p:grpSpPr>
        <p:sp>
          <p:nvSpPr>
            <p:cNvPr id="22" name="Right Bracket 21"/>
            <p:cNvSpPr/>
            <p:nvPr/>
          </p:nvSpPr>
          <p:spPr>
            <a:xfrm>
              <a:off x="9296400" y="5275029"/>
              <a:ext cx="148054" cy="1955610"/>
            </a:xfrm>
            <a:prstGeom prst="rightBracket">
              <a:avLst/>
            </a:prstGeom>
            <a:ln w="38100">
              <a:solidFill>
                <a:schemeClr val="bg1"/>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3" name="TextBox 22"/>
            <p:cNvSpPr txBox="1"/>
            <p:nvPr/>
          </p:nvSpPr>
          <p:spPr>
            <a:xfrm>
              <a:off x="9444454" y="6037390"/>
              <a:ext cx="2187747" cy="430887"/>
            </a:xfrm>
            <a:prstGeom prst="rect">
              <a:avLst/>
            </a:prstGeom>
            <a:noFill/>
          </p:spPr>
          <p:txBody>
            <a:bodyPr wrap="square" rtlCol="0">
              <a:spAutoFit/>
            </a:bodyPr>
            <a:lstStyle/>
            <a:p>
              <a:r>
                <a:rPr lang="en-US" sz="2200" dirty="0">
                  <a:solidFill>
                    <a:schemeClr val="bg2"/>
                  </a:solidFill>
                </a:rPr>
                <a:t>Presentation</a:t>
              </a:r>
            </a:p>
          </p:txBody>
        </p:sp>
      </p:gr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7832"/>
            <a:ext cx="3438174" cy="5916400"/>
          </a:xfrm>
          <a:prstGeom prst="rect">
            <a:avLst/>
          </a:prstGeom>
          <a:ln w="38100" cap="sq">
            <a:solidFill>
              <a:srgbClr val="000000"/>
            </a:solidFill>
            <a:prstDash val="solid"/>
            <a:miter lim="800000"/>
          </a:ln>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6110"/>
            <a:ext cx="3438174" cy="5916400"/>
          </a:xfrm>
          <a:prstGeom prst="rect">
            <a:avLst/>
          </a:prstGeom>
          <a:ln w="38100" cap="sq">
            <a:solidFill>
              <a:srgbClr val="000000"/>
            </a:solidFill>
            <a:prstDash val="solid"/>
            <a:miter lim="800000"/>
          </a:ln>
          <a:effectLst/>
        </p:spPr>
      </p:pic>
      <p:sp>
        <p:nvSpPr>
          <p:cNvPr id="16" name="Rectangle 15"/>
          <p:cNvSpPr/>
          <p:nvPr/>
        </p:nvSpPr>
        <p:spPr>
          <a:xfrm>
            <a:off x="12701098" y="1207831"/>
            <a:ext cx="3438174" cy="436095"/>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7" name="Rectangle 16"/>
          <p:cNvSpPr/>
          <p:nvPr/>
        </p:nvSpPr>
        <p:spPr>
          <a:xfrm>
            <a:off x="12115800" y="2856109"/>
            <a:ext cx="3438174" cy="5480305"/>
          </a:xfrm>
          <a:prstGeom prst="rect">
            <a:avLst/>
          </a:prstGeom>
          <a:noFill/>
          <a:ln w="38100">
            <a:solidFill>
              <a:schemeClr val="bg2"/>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8"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2186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6"/>
                                        </p:tgtEl>
                                        <p:attrNameLst>
                                          <p:attrName>ppt_w</p:attrName>
                                        </p:attrNameLst>
                                      </p:cBhvr>
                                      <p:tavLst>
                                        <p:tav tm="0">
                                          <p:val>
                                            <p:strVal val="ppt_w"/>
                                          </p:val>
                                        </p:tav>
                                        <p:tav tm="100000">
                                          <p:val>
                                            <p:fltVal val="0"/>
                                          </p:val>
                                        </p:tav>
                                      </p:tavLst>
                                    </p:anim>
                                    <p:anim calcmode="lin" valueType="num">
                                      <p:cBhvr>
                                        <p:cTn id="20" dur="500"/>
                                        <p:tgtEl>
                                          <p:spTgt spid="16"/>
                                        </p:tgtEl>
                                        <p:attrNameLst>
                                          <p:attrName>ppt_h</p:attrName>
                                        </p:attrNameLst>
                                      </p:cBhvr>
                                      <p:tavLst>
                                        <p:tav tm="0">
                                          <p:val>
                                            <p:strVal val="ppt_h"/>
                                          </p:val>
                                        </p:tav>
                                        <p:tav tm="100000">
                                          <p:val>
                                            <p:fltVal val="0"/>
                                          </p:val>
                                        </p:tav>
                                      </p:tavLst>
                                    </p:anim>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7620000" cy="1277273"/>
          </a:xfrm>
        </p:spPr>
        <p:txBody>
          <a:bodyPr/>
          <a:lstStyle/>
          <a:p>
            <a:pPr>
              <a:lnSpc>
                <a:spcPct val="100000"/>
              </a:lnSpc>
            </a:pPr>
            <a:r>
              <a:rPr lang="en-US" dirty="0">
                <a:latin typeface="+mj-lt"/>
              </a:rPr>
              <a:t>reach </a:t>
            </a:r>
            <a:r>
              <a:rPr lang="en-US" dirty="0">
                <a:solidFill>
                  <a:schemeClr val="accent6"/>
                </a:solidFill>
                <a:latin typeface="+mj-lt"/>
              </a:rPr>
              <a:t>vs. richness</a:t>
            </a:r>
            <a:br>
              <a:rPr lang="en-US" dirty="0"/>
            </a:br>
            <a:r>
              <a:rPr lang="en-US" sz="1600" b="0" dirty="0">
                <a:solidFill>
                  <a:schemeClr val="tx2"/>
                </a:solidFill>
              </a:rPr>
              <a:t>There are 10 kinds of people in the world. </a:t>
            </a:r>
            <a:br>
              <a:rPr lang="en-US" sz="1600" b="0" dirty="0">
                <a:solidFill>
                  <a:schemeClr val="tx2"/>
                </a:solidFill>
              </a:rPr>
            </a:br>
            <a:r>
              <a:rPr lang="en-US" sz="1600" b="0" dirty="0">
                <a:solidFill>
                  <a:schemeClr val="tx2"/>
                </a:solidFill>
              </a:rPr>
              <a:t>Those that understand binary, and those that don’t.</a:t>
            </a:r>
            <a:endParaRPr lang="en-US" sz="4000" b="0" dirty="0">
              <a:solidFill>
                <a:schemeClr val="tx2"/>
              </a:solidFill>
            </a:endParaRPr>
          </a:p>
        </p:txBody>
      </p:sp>
      <p:grpSp>
        <p:nvGrpSpPr>
          <p:cNvPr id="64" name="Group 63"/>
          <p:cNvGrpSpPr/>
          <p:nvPr/>
        </p:nvGrpSpPr>
        <p:grpSpPr>
          <a:xfrm>
            <a:off x="1447800" y="6578034"/>
            <a:ext cx="2286000" cy="2286000"/>
            <a:chOff x="1447800" y="5934045"/>
            <a:chExt cx="2286000" cy="2286000"/>
          </a:xfrm>
        </p:grpSpPr>
        <p:sp>
          <p:nvSpPr>
            <p:cNvPr id="13" name="Oval 12"/>
            <p:cNvSpPr/>
            <p:nvPr/>
          </p:nvSpPr>
          <p:spPr>
            <a:xfrm>
              <a:off x="14478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2" name="TextBox 21"/>
            <p:cNvSpPr txBox="1"/>
            <p:nvPr/>
          </p:nvSpPr>
          <p:spPr>
            <a:xfrm>
              <a:off x="1828800" y="61626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5" name="Group 64"/>
          <p:cNvGrpSpPr/>
          <p:nvPr/>
        </p:nvGrpSpPr>
        <p:grpSpPr>
          <a:xfrm>
            <a:off x="6210300" y="6578034"/>
            <a:ext cx="2286000" cy="2286000"/>
            <a:chOff x="7391400" y="5937736"/>
            <a:chExt cx="2286000" cy="2286000"/>
          </a:xfrm>
        </p:grpSpPr>
        <p:sp>
          <p:nvSpPr>
            <p:cNvPr id="23" name="Oval 22"/>
            <p:cNvSpPr/>
            <p:nvPr/>
          </p:nvSpPr>
          <p:spPr>
            <a:xfrm>
              <a:off x="7391400" y="5937736"/>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4" name="TextBox 23"/>
            <p:cNvSpPr txBox="1"/>
            <p:nvPr/>
          </p:nvSpPr>
          <p:spPr>
            <a:xfrm>
              <a:off x="7772400" y="629221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2" name="Group 61"/>
          <p:cNvGrpSpPr/>
          <p:nvPr/>
        </p:nvGrpSpPr>
        <p:grpSpPr>
          <a:xfrm>
            <a:off x="1447800" y="3225217"/>
            <a:ext cx="2286000" cy="2286000"/>
            <a:chOff x="1447800" y="2945814"/>
            <a:chExt cx="2286000" cy="2286000"/>
          </a:xfrm>
        </p:grpSpPr>
        <p:sp>
          <p:nvSpPr>
            <p:cNvPr id="25" name="Oval 24"/>
            <p:cNvSpPr/>
            <p:nvPr/>
          </p:nvSpPr>
          <p:spPr>
            <a:xfrm>
              <a:off x="14478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6" name="TextBox 25"/>
            <p:cNvSpPr txBox="1"/>
            <p:nvPr/>
          </p:nvSpPr>
          <p:spPr>
            <a:xfrm>
              <a:off x="1828800" y="31908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6" name="Group 65"/>
          <p:cNvGrpSpPr/>
          <p:nvPr/>
        </p:nvGrpSpPr>
        <p:grpSpPr>
          <a:xfrm>
            <a:off x="6210300" y="3225217"/>
            <a:ext cx="2286000" cy="2286000"/>
            <a:chOff x="7391400" y="2945814"/>
            <a:chExt cx="2286000" cy="2286000"/>
          </a:xfrm>
        </p:grpSpPr>
        <p:sp>
          <p:nvSpPr>
            <p:cNvPr id="27" name="Oval 26"/>
            <p:cNvSpPr/>
            <p:nvPr/>
          </p:nvSpPr>
          <p:spPr>
            <a:xfrm>
              <a:off x="73914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8" name="TextBox 27"/>
            <p:cNvSpPr txBox="1"/>
            <p:nvPr/>
          </p:nvSpPr>
          <p:spPr>
            <a:xfrm>
              <a:off x="7772400" y="3075196"/>
              <a:ext cx="1524000" cy="1862048"/>
            </a:xfrm>
            <a:prstGeom prst="rect">
              <a:avLst/>
            </a:prstGeom>
            <a:noFill/>
          </p:spPr>
          <p:txBody>
            <a:bodyPr wrap="square" rtlCol="0" anchor="ctr" anchorCtr="0">
              <a:spAutoFit/>
            </a:bodyPr>
            <a:lstStyle/>
            <a:p>
              <a:pPr algn="ctr"/>
              <a:r>
                <a:rPr lang="en-US" sz="11500" dirty="0">
                  <a:solidFill>
                    <a:schemeClr val="accent6"/>
                  </a:solidFill>
                  <a:latin typeface="FontAwesome" pitchFamily="2" charset="0"/>
                </a:rPr>
                <a:t></a:t>
              </a:r>
              <a:endParaRPr lang="en-US" sz="9600" dirty="0">
                <a:solidFill>
                  <a:schemeClr val="accent6"/>
                </a:solidFill>
                <a:latin typeface="FontAwesome" pitchFamily="2" charset="0"/>
              </a:endParaRPr>
            </a:p>
          </p:txBody>
        </p:sp>
      </p:grpSp>
      <p:grpSp>
        <p:nvGrpSpPr>
          <p:cNvPr id="68" name="Group 67"/>
          <p:cNvGrpSpPr/>
          <p:nvPr/>
        </p:nvGrpSpPr>
        <p:grpSpPr>
          <a:xfrm>
            <a:off x="10972800" y="6397595"/>
            <a:ext cx="2286000" cy="2646878"/>
            <a:chOff x="13335000" y="5629245"/>
            <a:chExt cx="2286000" cy="2646878"/>
          </a:xfrm>
        </p:grpSpPr>
        <p:sp>
          <p:nvSpPr>
            <p:cNvPr id="29" name="Oval 28"/>
            <p:cNvSpPr/>
            <p:nvPr/>
          </p:nvSpPr>
          <p:spPr>
            <a:xfrm>
              <a:off x="133350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0" name="TextBox 29"/>
            <p:cNvSpPr txBox="1"/>
            <p:nvPr/>
          </p:nvSpPr>
          <p:spPr>
            <a:xfrm>
              <a:off x="13716000" y="5629245"/>
              <a:ext cx="1524000" cy="2646878"/>
            </a:xfrm>
            <a:prstGeom prst="rect">
              <a:avLst/>
            </a:prstGeom>
            <a:noFill/>
          </p:spPr>
          <p:txBody>
            <a:bodyPr wrap="square" rtlCol="0" anchor="ctr" anchorCtr="0">
              <a:spAutoFit/>
            </a:bodyPr>
            <a:lstStyle/>
            <a:p>
              <a:pPr algn="ctr"/>
              <a:r>
                <a:rPr lang="en-US" sz="16600" dirty="0">
                  <a:solidFill>
                    <a:schemeClr val="accent6"/>
                  </a:solidFill>
                  <a:latin typeface="FontAwesome" pitchFamily="2" charset="0"/>
                </a:rPr>
                <a:t></a:t>
              </a:r>
              <a:endParaRPr lang="en-US" sz="8000" dirty="0">
                <a:solidFill>
                  <a:schemeClr val="accent6"/>
                </a:solidFill>
                <a:latin typeface="FontAwesome" pitchFamily="2" charset="0"/>
              </a:endParaRPr>
            </a:p>
          </p:txBody>
        </p:sp>
      </p:grpSp>
      <p:cxnSp>
        <p:nvCxnSpPr>
          <p:cNvPr id="33" name="Straight Connector 32"/>
          <p:cNvCxnSpPr>
            <a:stCxn id="13" idx="6"/>
            <a:endCxn id="23" idx="2"/>
          </p:cNvCxnSpPr>
          <p:nvPr/>
        </p:nvCxnSpPr>
        <p:spPr>
          <a:xfrm>
            <a:off x="3733800" y="7721034"/>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5"/>
            <a:endCxn id="23" idx="1"/>
          </p:cNvCxnSpPr>
          <p:nvPr/>
        </p:nvCxnSpPr>
        <p:spPr>
          <a:xfrm>
            <a:off x="3399023" y="5176440"/>
            <a:ext cx="3146054" cy="173637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6"/>
            <a:endCxn id="27" idx="2"/>
          </p:cNvCxnSpPr>
          <p:nvPr/>
        </p:nvCxnSpPr>
        <p:spPr>
          <a:xfrm>
            <a:off x="3733800" y="4368217"/>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5"/>
            <a:endCxn id="29" idx="1"/>
          </p:cNvCxnSpPr>
          <p:nvPr/>
        </p:nvCxnSpPr>
        <p:spPr>
          <a:xfrm>
            <a:off x="8161523" y="5176440"/>
            <a:ext cx="3146054" cy="1860732"/>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10972800" y="2790862"/>
            <a:ext cx="2286000" cy="3154710"/>
            <a:chOff x="13335000" y="2505045"/>
            <a:chExt cx="2286000" cy="3154710"/>
          </a:xfrm>
        </p:grpSpPr>
        <p:sp>
          <p:nvSpPr>
            <p:cNvPr id="43" name="Oval 42"/>
            <p:cNvSpPr/>
            <p:nvPr/>
          </p:nvSpPr>
          <p:spPr>
            <a:xfrm>
              <a:off x="13335000" y="2942123"/>
              <a:ext cx="2286000" cy="2286000"/>
            </a:xfrm>
            <a:prstGeom prst="ellipse">
              <a:avLst/>
            </a:prstGeom>
            <a:solidFill>
              <a:schemeClr val="bg1"/>
            </a:solid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44" name="TextBox 43"/>
            <p:cNvSpPr txBox="1"/>
            <p:nvPr/>
          </p:nvSpPr>
          <p:spPr>
            <a:xfrm>
              <a:off x="13716000" y="2505045"/>
              <a:ext cx="1524000" cy="3154710"/>
            </a:xfrm>
            <a:prstGeom prst="rect">
              <a:avLst/>
            </a:prstGeom>
            <a:noFill/>
          </p:spPr>
          <p:txBody>
            <a:bodyPr wrap="square" rtlCol="0" anchor="ctr" anchorCtr="0">
              <a:spAutoFit/>
            </a:bodyPr>
            <a:lstStyle/>
            <a:p>
              <a:pPr algn="ctr"/>
              <a:r>
                <a:rPr lang="en-US" sz="19900" b="1" dirty="0">
                  <a:solidFill>
                    <a:schemeClr val="accent6"/>
                  </a:solidFill>
                  <a:latin typeface="Wilderness Typeface" panose="00000500000000000000" pitchFamily="2" charset="0"/>
                </a:rPr>
                <a:t>?</a:t>
              </a:r>
            </a:p>
          </p:txBody>
        </p:sp>
      </p:grpSp>
      <p:cxnSp>
        <p:nvCxnSpPr>
          <p:cNvPr id="45" name="Straight Connector 44"/>
          <p:cNvCxnSpPr>
            <a:stCxn id="43" idx="4"/>
            <a:endCxn id="29" idx="0"/>
          </p:cNvCxnSpPr>
          <p:nvPr/>
        </p:nvCxnSpPr>
        <p:spPr>
          <a:xfrm>
            <a:off x="12115800" y="5513940"/>
            <a:ext cx="0" cy="1188455"/>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685801" y="9391590"/>
            <a:ext cx="14096999" cy="400110"/>
            <a:chOff x="685801" y="9391590"/>
            <a:chExt cx="14096999" cy="400110"/>
          </a:xfrm>
        </p:grpSpPr>
        <p:cxnSp>
          <p:nvCxnSpPr>
            <p:cNvPr id="15" name="Straight Connector 14"/>
            <p:cNvCxnSpPr/>
            <p:nvPr/>
          </p:nvCxnSpPr>
          <p:spPr>
            <a:xfrm flipH="1">
              <a:off x="685801" y="9597995"/>
              <a:ext cx="14096999" cy="0"/>
            </a:xfrm>
            <a:prstGeom prst="line">
              <a:avLst/>
            </a:prstGeom>
            <a:ln w="3810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80789" y="9391590"/>
              <a:ext cx="1020023" cy="400110"/>
            </a:xfrm>
            <a:prstGeom prst="rect">
              <a:avLst/>
            </a:prstGeom>
            <a:solidFill>
              <a:srgbClr val="F2F2F5"/>
            </a:solidFill>
          </p:spPr>
          <p:txBody>
            <a:bodyPr wrap="none" rtlCol="0">
              <a:spAutoFit/>
            </a:bodyPr>
            <a:lstStyle/>
            <a:p>
              <a:pPr algn="ctr"/>
              <a:r>
                <a:rPr lang="en-US" sz="2000" b="1" dirty="0">
                  <a:solidFill>
                    <a:schemeClr val="tx2"/>
                  </a:solidFill>
                </a:rPr>
                <a:t>Text UI</a:t>
              </a:r>
            </a:p>
          </p:txBody>
        </p:sp>
        <p:sp>
          <p:nvSpPr>
            <p:cNvPr id="58" name="TextBox 57"/>
            <p:cNvSpPr txBox="1"/>
            <p:nvPr/>
          </p:nvSpPr>
          <p:spPr>
            <a:xfrm>
              <a:off x="6413027" y="9391590"/>
              <a:ext cx="1693091" cy="400110"/>
            </a:xfrm>
            <a:prstGeom prst="rect">
              <a:avLst/>
            </a:prstGeom>
            <a:solidFill>
              <a:srgbClr val="F2F2F5"/>
            </a:solidFill>
          </p:spPr>
          <p:txBody>
            <a:bodyPr wrap="none" rtlCol="0">
              <a:spAutoFit/>
            </a:bodyPr>
            <a:lstStyle/>
            <a:p>
              <a:pPr algn="ctr"/>
              <a:r>
                <a:rPr lang="en-US" sz="2000" b="1" dirty="0">
                  <a:solidFill>
                    <a:schemeClr val="tx2"/>
                  </a:solidFill>
                </a:rPr>
                <a:t>Graphical UI</a:t>
              </a:r>
            </a:p>
          </p:txBody>
        </p:sp>
        <p:sp>
          <p:nvSpPr>
            <p:cNvPr id="59" name="TextBox 58"/>
            <p:cNvSpPr txBox="1"/>
            <p:nvPr/>
          </p:nvSpPr>
          <p:spPr>
            <a:xfrm>
              <a:off x="11418333" y="9391590"/>
              <a:ext cx="1394934" cy="400110"/>
            </a:xfrm>
            <a:prstGeom prst="rect">
              <a:avLst/>
            </a:prstGeom>
            <a:solidFill>
              <a:srgbClr val="F2F2F5"/>
            </a:solidFill>
          </p:spPr>
          <p:txBody>
            <a:bodyPr wrap="none" rtlCol="0">
              <a:spAutoFit/>
            </a:bodyPr>
            <a:lstStyle/>
            <a:p>
              <a:pPr algn="ctr"/>
              <a:r>
                <a:rPr lang="en-US" sz="2000" b="1" dirty="0">
                  <a:solidFill>
                    <a:schemeClr val="tx2"/>
                  </a:solidFill>
                </a:rPr>
                <a:t>Natural UI</a:t>
              </a:r>
            </a:p>
          </p:txBody>
        </p:sp>
      </p:grpSp>
      <p:grpSp>
        <p:nvGrpSpPr>
          <p:cNvPr id="74" name="Group 73"/>
          <p:cNvGrpSpPr/>
          <p:nvPr/>
        </p:nvGrpSpPr>
        <p:grpSpPr>
          <a:xfrm>
            <a:off x="469811" y="2628900"/>
            <a:ext cx="400112" cy="6962745"/>
            <a:chOff x="469811" y="2628900"/>
            <a:chExt cx="400112" cy="6962745"/>
          </a:xfrm>
        </p:grpSpPr>
        <p:cxnSp>
          <p:nvCxnSpPr>
            <p:cNvPr id="21" name="Straight Connector 20"/>
            <p:cNvCxnSpPr/>
            <p:nvPr/>
          </p:nvCxnSpPr>
          <p:spPr>
            <a:xfrm>
              <a:off x="692149" y="2628900"/>
              <a:ext cx="0" cy="6962745"/>
            </a:xfrm>
            <a:prstGeom prst="line">
              <a:avLst/>
            </a:prstGeom>
            <a:ln w="38100" cap="sq">
              <a:solidFill>
                <a:schemeClr val="accent2"/>
              </a:solidFill>
              <a:beve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6200000">
              <a:off x="242505" y="7520979"/>
              <a:ext cx="854721" cy="400110"/>
            </a:xfrm>
            <a:prstGeom prst="rect">
              <a:avLst/>
            </a:prstGeom>
            <a:solidFill>
              <a:srgbClr val="F2F2F5"/>
            </a:solidFill>
          </p:spPr>
          <p:txBody>
            <a:bodyPr wrap="none" rtlCol="0">
              <a:spAutoFit/>
            </a:bodyPr>
            <a:lstStyle/>
            <a:p>
              <a:pPr algn="ctr"/>
              <a:r>
                <a:rPr lang="en-US" sz="2000" b="1" dirty="0">
                  <a:solidFill>
                    <a:schemeClr val="tx2"/>
                  </a:solidFill>
                </a:rPr>
                <a:t>Local</a:t>
              </a:r>
            </a:p>
          </p:txBody>
        </p:sp>
        <p:sp>
          <p:nvSpPr>
            <p:cNvPr id="61" name="TextBox 60"/>
            <p:cNvSpPr txBox="1"/>
            <p:nvPr/>
          </p:nvSpPr>
          <p:spPr>
            <a:xfrm rot="16200000">
              <a:off x="179188" y="4168162"/>
              <a:ext cx="981359" cy="400110"/>
            </a:xfrm>
            <a:prstGeom prst="rect">
              <a:avLst/>
            </a:prstGeom>
            <a:solidFill>
              <a:srgbClr val="F2F2F5"/>
            </a:solidFill>
          </p:spPr>
          <p:txBody>
            <a:bodyPr wrap="none" rtlCol="0">
              <a:spAutoFit/>
            </a:bodyPr>
            <a:lstStyle/>
            <a:p>
              <a:pPr algn="ctr"/>
              <a:r>
                <a:rPr lang="en-US" sz="2000" b="1" dirty="0">
                  <a:solidFill>
                    <a:schemeClr val="tx2"/>
                  </a:solidFill>
                </a:rPr>
                <a:t>Global</a:t>
              </a:r>
            </a:p>
          </p:txBody>
        </p:sp>
      </p:grpSp>
      <p:grpSp>
        <p:nvGrpSpPr>
          <p:cNvPr id="3" name="Group 2"/>
          <p:cNvGrpSpPr/>
          <p:nvPr/>
        </p:nvGrpSpPr>
        <p:grpSpPr>
          <a:xfrm>
            <a:off x="10931154" y="3225217"/>
            <a:ext cx="2391146" cy="2286000"/>
            <a:chOff x="14668500" y="4367960"/>
            <a:chExt cx="2391146" cy="2286000"/>
          </a:xfrm>
        </p:grpSpPr>
        <p:sp>
          <p:nvSpPr>
            <p:cNvPr id="38" name="Oval 37"/>
            <p:cNvSpPr/>
            <p:nvPr/>
          </p:nvSpPr>
          <p:spPr>
            <a:xfrm>
              <a:off x="14706600" y="4367960"/>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8500" y="4610100"/>
              <a:ext cx="2391146" cy="1793358"/>
            </a:xfrm>
            <a:prstGeom prst="rect">
              <a:avLst/>
            </a:prstGeom>
            <a:effectLst/>
          </p:spPr>
        </p:pic>
      </p:grpSp>
      <p:sp>
        <p:nvSpPr>
          <p:cNvPr id="4" name="TextBox 3"/>
          <p:cNvSpPr txBox="1"/>
          <p:nvPr/>
        </p:nvSpPr>
        <p:spPr>
          <a:xfrm>
            <a:off x="3333750" y="7277100"/>
            <a:ext cx="3276600" cy="400110"/>
          </a:xfrm>
          <a:prstGeom prst="rect">
            <a:avLst/>
          </a:prstGeom>
          <a:noFill/>
        </p:spPr>
        <p:txBody>
          <a:bodyPr wrap="square" rtlCol="0">
            <a:spAutoFit/>
          </a:bodyPr>
          <a:lstStyle/>
          <a:p>
            <a:pPr algn="ctr"/>
            <a:r>
              <a:rPr lang="en-US" sz="2000" dirty="0">
                <a:solidFill>
                  <a:schemeClr val="tx2"/>
                </a:solidFill>
              </a:rPr>
              <a:t>1992</a:t>
            </a:r>
          </a:p>
        </p:txBody>
      </p:sp>
      <p:sp>
        <p:nvSpPr>
          <p:cNvPr id="42" name="TextBox 41"/>
          <p:cNvSpPr txBox="1"/>
          <p:nvPr/>
        </p:nvSpPr>
        <p:spPr>
          <a:xfrm rot="1745975">
            <a:off x="3461937" y="5631048"/>
            <a:ext cx="3276600" cy="400110"/>
          </a:xfrm>
          <a:prstGeom prst="rect">
            <a:avLst/>
          </a:prstGeom>
          <a:noFill/>
        </p:spPr>
        <p:txBody>
          <a:bodyPr wrap="square" rtlCol="0">
            <a:spAutoFit/>
          </a:bodyPr>
          <a:lstStyle/>
          <a:p>
            <a:pPr algn="ctr"/>
            <a:r>
              <a:rPr lang="en-US" sz="2000" dirty="0">
                <a:solidFill>
                  <a:schemeClr val="tx2"/>
                </a:solidFill>
              </a:rPr>
              <a:t>1998</a:t>
            </a:r>
          </a:p>
        </p:txBody>
      </p:sp>
      <p:sp>
        <p:nvSpPr>
          <p:cNvPr id="46" name="TextBox 45"/>
          <p:cNvSpPr txBox="1"/>
          <p:nvPr/>
        </p:nvSpPr>
        <p:spPr>
          <a:xfrm>
            <a:off x="3399023" y="3948903"/>
            <a:ext cx="3276600" cy="400110"/>
          </a:xfrm>
          <a:prstGeom prst="rect">
            <a:avLst/>
          </a:prstGeom>
          <a:noFill/>
        </p:spPr>
        <p:txBody>
          <a:bodyPr wrap="square" rtlCol="0">
            <a:spAutoFit/>
          </a:bodyPr>
          <a:lstStyle/>
          <a:p>
            <a:pPr algn="ctr"/>
            <a:r>
              <a:rPr lang="en-US" sz="2000" dirty="0">
                <a:solidFill>
                  <a:schemeClr val="tx2"/>
                </a:solidFill>
              </a:rPr>
              <a:t>2004</a:t>
            </a:r>
          </a:p>
        </p:txBody>
      </p:sp>
      <p:sp>
        <p:nvSpPr>
          <p:cNvPr id="47" name="TextBox 46"/>
          <p:cNvSpPr txBox="1"/>
          <p:nvPr/>
        </p:nvSpPr>
        <p:spPr>
          <a:xfrm rot="1838619">
            <a:off x="8233576" y="5735408"/>
            <a:ext cx="3276600" cy="400110"/>
          </a:xfrm>
          <a:prstGeom prst="rect">
            <a:avLst/>
          </a:prstGeom>
          <a:noFill/>
        </p:spPr>
        <p:txBody>
          <a:bodyPr wrap="square" rtlCol="0">
            <a:spAutoFit/>
          </a:bodyPr>
          <a:lstStyle/>
          <a:p>
            <a:pPr algn="ctr"/>
            <a:r>
              <a:rPr lang="en-US" sz="2000" dirty="0">
                <a:solidFill>
                  <a:schemeClr val="tx2"/>
                </a:solidFill>
              </a:rPr>
              <a:t>2008</a:t>
            </a:r>
          </a:p>
        </p:txBody>
      </p:sp>
    </p:spTree>
    <p:extLst>
      <p:ext uri="{BB962C8B-B14F-4D97-AF65-F5344CB8AC3E}">
        <p14:creationId xmlns:p14="http://schemas.microsoft.com/office/powerpoint/2010/main" val="3656661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750"/>
                                        <p:tgtEl>
                                          <p:spTgt spid="74"/>
                                        </p:tgtEl>
                                      </p:cBhvr>
                                    </p:animEffect>
                                  </p:childTnLst>
                                </p:cTn>
                              </p:par>
                              <p:par>
                                <p:cTn id="8" presetID="22" presetClass="entr" presetSubtype="8"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left)">
                                      <p:cBhvr>
                                        <p:cTn id="10" dur="75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p:cTn id="15" dur="750" fill="hold"/>
                                        <p:tgtEl>
                                          <p:spTgt spid="64"/>
                                        </p:tgtEl>
                                        <p:attrNameLst>
                                          <p:attrName>ppt_w</p:attrName>
                                        </p:attrNameLst>
                                      </p:cBhvr>
                                      <p:tavLst>
                                        <p:tav tm="0">
                                          <p:val>
                                            <p:fltVal val="0"/>
                                          </p:val>
                                        </p:tav>
                                        <p:tav tm="100000">
                                          <p:val>
                                            <p:strVal val="#ppt_w"/>
                                          </p:val>
                                        </p:tav>
                                      </p:tavLst>
                                    </p:anim>
                                    <p:anim calcmode="lin" valueType="num">
                                      <p:cBhvr>
                                        <p:cTn id="16" dur="750" fill="hold"/>
                                        <p:tgtEl>
                                          <p:spTgt spid="64"/>
                                        </p:tgtEl>
                                        <p:attrNameLst>
                                          <p:attrName>ppt_h</p:attrName>
                                        </p:attrNameLst>
                                      </p:cBhvr>
                                      <p:tavLst>
                                        <p:tav tm="0">
                                          <p:val>
                                            <p:fltVal val="0"/>
                                          </p:val>
                                        </p:tav>
                                        <p:tav tm="100000">
                                          <p:val>
                                            <p:strVal val="#ppt_h"/>
                                          </p:val>
                                        </p:tav>
                                      </p:tavLst>
                                    </p:anim>
                                    <p:anim calcmode="lin" valueType="num">
                                      <p:cBhvr>
                                        <p:cTn id="17" dur="750" fill="hold"/>
                                        <p:tgtEl>
                                          <p:spTgt spid="64"/>
                                        </p:tgtEl>
                                        <p:attrNameLst>
                                          <p:attrName>style.rotation</p:attrName>
                                        </p:attrNameLst>
                                      </p:cBhvr>
                                      <p:tavLst>
                                        <p:tav tm="0">
                                          <p:val>
                                            <p:fltVal val="360"/>
                                          </p:val>
                                        </p:tav>
                                        <p:tav tm="100000">
                                          <p:val>
                                            <p:fltVal val="0"/>
                                          </p:val>
                                        </p:tav>
                                      </p:tavLst>
                                    </p:anim>
                                    <p:animEffect transition="in" filter="fade">
                                      <p:cBhvr>
                                        <p:cTn id="18" dur="750"/>
                                        <p:tgtEl>
                                          <p:spTgt spid="64"/>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 calcmode="lin" valueType="num">
                                      <p:cBhvr>
                                        <p:cTn id="23" dur="750" fill="hold"/>
                                        <p:tgtEl>
                                          <p:spTgt spid="65"/>
                                        </p:tgtEl>
                                        <p:attrNameLst>
                                          <p:attrName>ppt_w</p:attrName>
                                        </p:attrNameLst>
                                      </p:cBhvr>
                                      <p:tavLst>
                                        <p:tav tm="0">
                                          <p:val>
                                            <p:fltVal val="0"/>
                                          </p:val>
                                        </p:tav>
                                        <p:tav tm="100000">
                                          <p:val>
                                            <p:strVal val="#ppt_w"/>
                                          </p:val>
                                        </p:tav>
                                      </p:tavLst>
                                    </p:anim>
                                    <p:anim calcmode="lin" valueType="num">
                                      <p:cBhvr>
                                        <p:cTn id="24" dur="750" fill="hold"/>
                                        <p:tgtEl>
                                          <p:spTgt spid="65"/>
                                        </p:tgtEl>
                                        <p:attrNameLst>
                                          <p:attrName>ppt_h</p:attrName>
                                        </p:attrNameLst>
                                      </p:cBhvr>
                                      <p:tavLst>
                                        <p:tav tm="0">
                                          <p:val>
                                            <p:fltVal val="0"/>
                                          </p:val>
                                        </p:tav>
                                        <p:tav tm="100000">
                                          <p:val>
                                            <p:strVal val="#ppt_h"/>
                                          </p:val>
                                        </p:tav>
                                      </p:tavLst>
                                    </p:anim>
                                    <p:anim calcmode="lin" valueType="num">
                                      <p:cBhvr>
                                        <p:cTn id="25" dur="750" fill="hold"/>
                                        <p:tgtEl>
                                          <p:spTgt spid="65"/>
                                        </p:tgtEl>
                                        <p:attrNameLst>
                                          <p:attrName>style.rotation</p:attrName>
                                        </p:attrNameLst>
                                      </p:cBhvr>
                                      <p:tavLst>
                                        <p:tav tm="0">
                                          <p:val>
                                            <p:fltVal val="360"/>
                                          </p:val>
                                        </p:tav>
                                        <p:tav tm="100000">
                                          <p:val>
                                            <p:fltVal val="0"/>
                                          </p:val>
                                        </p:tav>
                                      </p:tavLst>
                                    </p:anim>
                                    <p:animEffect transition="in" filter="fade">
                                      <p:cBhvr>
                                        <p:cTn id="26" dur="750"/>
                                        <p:tgtEl>
                                          <p:spTgt spid="6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22" presetClass="entr" presetSubtype="8" fill="hold"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9" presetClass="entr" presetSubtype="0" decel="10000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 calcmode="lin" valueType="num">
                                      <p:cBhvr>
                                        <p:cTn id="37" dur="750" fill="hold"/>
                                        <p:tgtEl>
                                          <p:spTgt spid="62"/>
                                        </p:tgtEl>
                                        <p:attrNameLst>
                                          <p:attrName>ppt_w</p:attrName>
                                        </p:attrNameLst>
                                      </p:cBhvr>
                                      <p:tavLst>
                                        <p:tav tm="0">
                                          <p:val>
                                            <p:fltVal val="0"/>
                                          </p:val>
                                        </p:tav>
                                        <p:tav tm="100000">
                                          <p:val>
                                            <p:strVal val="#ppt_w"/>
                                          </p:val>
                                        </p:tav>
                                      </p:tavLst>
                                    </p:anim>
                                    <p:anim calcmode="lin" valueType="num">
                                      <p:cBhvr>
                                        <p:cTn id="38" dur="750" fill="hold"/>
                                        <p:tgtEl>
                                          <p:spTgt spid="62"/>
                                        </p:tgtEl>
                                        <p:attrNameLst>
                                          <p:attrName>ppt_h</p:attrName>
                                        </p:attrNameLst>
                                      </p:cBhvr>
                                      <p:tavLst>
                                        <p:tav tm="0">
                                          <p:val>
                                            <p:fltVal val="0"/>
                                          </p:val>
                                        </p:tav>
                                        <p:tav tm="100000">
                                          <p:val>
                                            <p:strVal val="#ppt_h"/>
                                          </p:val>
                                        </p:tav>
                                      </p:tavLst>
                                    </p:anim>
                                    <p:anim calcmode="lin" valueType="num">
                                      <p:cBhvr>
                                        <p:cTn id="39" dur="750" fill="hold"/>
                                        <p:tgtEl>
                                          <p:spTgt spid="62"/>
                                        </p:tgtEl>
                                        <p:attrNameLst>
                                          <p:attrName>style.rotation</p:attrName>
                                        </p:attrNameLst>
                                      </p:cBhvr>
                                      <p:tavLst>
                                        <p:tav tm="0">
                                          <p:val>
                                            <p:fltVal val="360"/>
                                          </p:val>
                                        </p:tav>
                                        <p:tav tm="100000">
                                          <p:val>
                                            <p:fltVal val="0"/>
                                          </p:val>
                                        </p:tav>
                                      </p:tavLst>
                                    </p:anim>
                                    <p:animEffect transition="in" filter="fade">
                                      <p:cBhvr>
                                        <p:cTn id="40" dur="75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22" presetClass="entr" presetSubtype="2"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49" presetClass="entr" presetSubtype="0" decel="100000" fill="hold" nodeType="click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750" fill="hold"/>
                                        <p:tgtEl>
                                          <p:spTgt spid="66"/>
                                        </p:tgtEl>
                                        <p:attrNameLst>
                                          <p:attrName>ppt_w</p:attrName>
                                        </p:attrNameLst>
                                      </p:cBhvr>
                                      <p:tavLst>
                                        <p:tav tm="0">
                                          <p:val>
                                            <p:fltVal val="0"/>
                                          </p:val>
                                        </p:tav>
                                        <p:tav tm="100000">
                                          <p:val>
                                            <p:strVal val="#ppt_w"/>
                                          </p:val>
                                        </p:tav>
                                      </p:tavLst>
                                    </p:anim>
                                    <p:anim calcmode="lin" valueType="num">
                                      <p:cBhvr>
                                        <p:cTn id="52" dur="750" fill="hold"/>
                                        <p:tgtEl>
                                          <p:spTgt spid="66"/>
                                        </p:tgtEl>
                                        <p:attrNameLst>
                                          <p:attrName>ppt_h</p:attrName>
                                        </p:attrNameLst>
                                      </p:cBhvr>
                                      <p:tavLst>
                                        <p:tav tm="0">
                                          <p:val>
                                            <p:fltVal val="0"/>
                                          </p:val>
                                        </p:tav>
                                        <p:tav tm="100000">
                                          <p:val>
                                            <p:strVal val="#ppt_h"/>
                                          </p:val>
                                        </p:tav>
                                      </p:tavLst>
                                    </p:anim>
                                    <p:anim calcmode="lin" valueType="num">
                                      <p:cBhvr>
                                        <p:cTn id="53" dur="750" fill="hold"/>
                                        <p:tgtEl>
                                          <p:spTgt spid="66"/>
                                        </p:tgtEl>
                                        <p:attrNameLst>
                                          <p:attrName>style.rotation</p:attrName>
                                        </p:attrNameLst>
                                      </p:cBhvr>
                                      <p:tavLst>
                                        <p:tav tm="0">
                                          <p:val>
                                            <p:fltVal val="360"/>
                                          </p:val>
                                        </p:tav>
                                        <p:tav tm="100000">
                                          <p:val>
                                            <p:fltVal val="0"/>
                                          </p:val>
                                        </p:tav>
                                      </p:tavLst>
                                    </p:anim>
                                    <p:animEffect transition="in" filter="fade">
                                      <p:cBhvr>
                                        <p:cTn id="54" dur="750"/>
                                        <p:tgtEl>
                                          <p:spTgt spid="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22" presetClass="entr" presetSubtype="8"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anim calcmode="lin" valueType="num">
                                      <p:cBhvr>
                                        <p:cTn id="65" dur="750" fill="hold"/>
                                        <p:tgtEl>
                                          <p:spTgt spid="68"/>
                                        </p:tgtEl>
                                        <p:attrNameLst>
                                          <p:attrName>ppt_w</p:attrName>
                                        </p:attrNameLst>
                                      </p:cBhvr>
                                      <p:tavLst>
                                        <p:tav tm="0">
                                          <p:val>
                                            <p:fltVal val="0"/>
                                          </p:val>
                                        </p:tav>
                                        <p:tav tm="100000">
                                          <p:val>
                                            <p:strVal val="#ppt_w"/>
                                          </p:val>
                                        </p:tav>
                                      </p:tavLst>
                                    </p:anim>
                                    <p:anim calcmode="lin" valueType="num">
                                      <p:cBhvr>
                                        <p:cTn id="66" dur="750" fill="hold"/>
                                        <p:tgtEl>
                                          <p:spTgt spid="68"/>
                                        </p:tgtEl>
                                        <p:attrNameLst>
                                          <p:attrName>ppt_h</p:attrName>
                                        </p:attrNameLst>
                                      </p:cBhvr>
                                      <p:tavLst>
                                        <p:tav tm="0">
                                          <p:val>
                                            <p:fltVal val="0"/>
                                          </p:val>
                                        </p:tav>
                                        <p:tav tm="100000">
                                          <p:val>
                                            <p:strVal val="#ppt_h"/>
                                          </p:val>
                                        </p:tav>
                                      </p:tavLst>
                                    </p:anim>
                                    <p:anim calcmode="lin" valueType="num">
                                      <p:cBhvr>
                                        <p:cTn id="67" dur="750" fill="hold"/>
                                        <p:tgtEl>
                                          <p:spTgt spid="68"/>
                                        </p:tgtEl>
                                        <p:attrNameLst>
                                          <p:attrName>style.rotation</p:attrName>
                                        </p:attrNameLst>
                                      </p:cBhvr>
                                      <p:tavLst>
                                        <p:tav tm="0">
                                          <p:val>
                                            <p:fltVal val="360"/>
                                          </p:val>
                                        </p:tav>
                                        <p:tav tm="100000">
                                          <p:val>
                                            <p:fltVal val="0"/>
                                          </p:val>
                                        </p:tav>
                                      </p:tavLst>
                                    </p:anim>
                                    <p:animEffect transition="in" filter="fade">
                                      <p:cBhvr>
                                        <p:cTn id="68" dur="750"/>
                                        <p:tgtEl>
                                          <p:spTgt spid="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22" presetClass="entr" presetSubtype="8" fill="hold"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49" presetClass="entr" presetSubtype="0" decel="10000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anim calcmode="lin" valueType="num">
                                      <p:cBhvr>
                                        <p:cTn id="79" dur="750" fill="hold"/>
                                        <p:tgtEl>
                                          <p:spTgt spid="67"/>
                                        </p:tgtEl>
                                        <p:attrNameLst>
                                          <p:attrName>ppt_w</p:attrName>
                                        </p:attrNameLst>
                                      </p:cBhvr>
                                      <p:tavLst>
                                        <p:tav tm="0">
                                          <p:val>
                                            <p:fltVal val="0"/>
                                          </p:val>
                                        </p:tav>
                                        <p:tav tm="100000">
                                          <p:val>
                                            <p:strVal val="#ppt_w"/>
                                          </p:val>
                                        </p:tav>
                                      </p:tavLst>
                                    </p:anim>
                                    <p:anim calcmode="lin" valueType="num">
                                      <p:cBhvr>
                                        <p:cTn id="80" dur="750" fill="hold"/>
                                        <p:tgtEl>
                                          <p:spTgt spid="67"/>
                                        </p:tgtEl>
                                        <p:attrNameLst>
                                          <p:attrName>ppt_h</p:attrName>
                                        </p:attrNameLst>
                                      </p:cBhvr>
                                      <p:tavLst>
                                        <p:tav tm="0">
                                          <p:val>
                                            <p:fltVal val="0"/>
                                          </p:val>
                                        </p:tav>
                                        <p:tav tm="100000">
                                          <p:val>
                                            <p:strVal val="#ppt_h"/>
                                          </p:val>
                                        </p:tav>
                                      </p:tavLst>
                                    </p:anim>
                                    <p:anim calcmode="lin" valueType="num">
                                      <p:cBhvr>
                                        <p:cTn id="81" dur="750" fill="hold"/>
                                        <p:tgtEl>
                                          <p:spTgt spid="67"/>
                                        </p:tgtEl>
                                        <p:attrNameLst>
                                          <p:attrName>style.rotation</p:attrName>
                                        </p:attrNameLst>
                                      </p:cBhvr>
                                      <p:tavLst>
                                        <p:tav tm="0">
                                          <p:val>
                                            <p:fltVal val="360"/>
                                          </p:val>
                                        </p:tav>
                                        <p:tav tm="100000">
                                          <p:val>
                                            <p:fltVal val="0"/>
                                          </p:val>
                                        </p:tav>
                                      </p:tavLst>
                                    </p:anim>
                                    <p:animEffect transition="in" filter="fade">
                                      <p:cBhvr>
                                        <p:cTn id="82" dur="750"/>
                                        <p:tgtEl>
                                          <p:spTgt spid="67"/>
                                        </p:tgtEl>
                                      </p:cBhvr>
                                    </p:animEffect>
                                  </p:childTnLst>
                                </p:cTn>
                              </p:par>
                              <p:par>
                                <p:cTn id="83" presetID="22" presetClass="entr" presetSubtype="4" fill="hold" nodeType="withEffect">
                                  <p:stCondLst>
                                    <p:cond delay="0"/>
                                  </p:stCondLst>
                                  <p:childTnLst>
                                    <p:set>
                                      <p:cBhvr>
                                        <p:cTn id="84" dur="1" fill="hold">
                                          <p:stCondLst>
                                            <p:cond delay="0"/>
                                          </p:stCondLst>
                                        </p:cTn>
                                        <p:tgtEl>
                                          <p:spTgt spid="45"/>
                                        </p:tgtEl>
                                        <p:attrNameLst>
                                          <p:attrName>style.visibility</p:attrName>
                                        </p:attrNameLst>
                                      </p:cBhvr>
                                      <p:to>
                                        <p:strVal val="visible"/>
                                      </p:to>
                                    </p:set>
                                    <p:animEffect transition="in" filter="wipe(down)">
                                      <p:cBhvr>
                                        <p:cTn id="85" dur="500"/>
                                        <p:tgtEl>
                                          <p:spTgt spid="45"/>
                                        </p:tgtEl>
                                      </p:cBhvr>
                                    </p:animEffect>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anim calcmode="lin" valueType="num">
                                      <p:cBhvr>
                                        <p:cTn id="90" dur="500" fill="hold"/>
                                        <p:tgtEl>
                                          <p:spTgt spid="3"/>
                                        </p:tgtEl>
                                        <p:attrNameLst>
                                          <p:attrName>ppt_w</p:attrName>
                                        </p:attrNameLst>
                                      </p:cBhvr>
                                      <p:tavLst>
                                        <p:tav tm="0">
                                          <p:val>
                                            <p:fltVal val="0"/>
                                          </p:val>
                                        </p:tav>
                                        <p:tav tm="100000">
                                          <p:val>
                                            <p:strVal val="#ppt_w"/>
                                          </p:val>
                                        </p:tav>
                                      </p:tavLst>
                                    </p:anim>
                                    <p:anim calcmode="lin" valueType="num">
                                      <p:cBhvr>
                                        <p:cTn id="91" dur="500" fill="hold"/>
                                        <p:tgtEl>
                                          <p:spTgt spid="3"/>
                                        </p:tgtEl>
                                        <p:attrNameLst>
                                          <p:attrName>ppt_h</p:attrName>
                                        </p:attrNameLst>
                                      </p:cBhvr>
                                      <p:tavLst>
                                        <p:tav tm="0">
                                          <p:val>
                                            <p:fltVal val="0"/>
                                          </p:val>
                                        </p:tav>
                                        <p:tav tm="100000">
                                          <p:val>
                                            <p:strVal val="#ppt_h"/>
                                          </p:val>
                                        </p:tav>
                                      </p:tavLst>
                                    </p:anim>
                                    <p:anim calcmode="lin" valueType="num">
                                      <p:cBhvr>
                                        <p:cTn id="92" dur="500" fill="hold"/>
                                        <p:tgtEl>
                                          <p:spTgt spid="3"/>
                                        </p:tgtEl>
                                        <p:attrNameLst>
                                          <p:attrName>style.rotation</p:attrName>
                                        </p:attrNameLst>
                                      </p:cBhvr>
                                      <p:tavLst>
                                        <p:tav tm="0">
                                          <p:val>
                                            <p:fltVal val="360"/>
                                          </p:val>
                                        </p:tav>
                                        <p:tav tm="100000">
                                          <p:val>
                                            <p:fltVal val="0"/>
                                          </p:val>
                                        </p:tav>
                                      </p:tavLst>
                                    </p:anim>
                                    <p:animEffect transition="in" filter="fade">
                                      <p:cBhvr>
                                        <p:cTn id="9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p:bldP spid="46"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 name="TextBox 2"/>
          <p:cNvSpPr txBox="1"/>
          <p:nvPr/>
        </p:nvSpPr>
        <p:spPr>
          <a:xfrm>
            <a:off x="342900" y="2639080"/>
            <a:ext cx="8610600" cy="523220"/>
          </a:xfrm>
          <a:prstGeom prst="rect">
            <a:avLst/>
          </a:prstGeom>
          <a:noFill/>
        </p:spPr>
        <p:txBody>
          <a:bodyPr wrap="square" rtlCol="0">
            <a:spAutoFit/>
          </a:bodyPr>
          <a:lstStyle/>
          <a:p>
            <a:pPr algn="ctr"/>
            <a:r>
              <a:rPr lang="en-US" sz="2800" dirty="0">
                <a:solidFill>
                  <a:schemeClr val="tx2">
                    <a:lumMod val="60000"/>
                    <a:lumOff val="40000"/>
                  </a:schemeClr>
                </a:solidFill>
                <a:latin typeface="Consolas" panose="020B0609020204030204" pitchFamily="49" charset="0"/>
              </a:rPr>
              <a:t>&lt;link </a:t>
            </a:r>
            <a:r>
              <a:rPr lang="en-US" sz="2800" dirty="0" err="1">
                <a:solidFill>
                  <a:schemeClr val="tx2">
                    <a:lumMod val="60000"/>
                    <a:lumOff val="40000"/>
                  </a:schemeClr>
                </a:solidFill>
                <a:latin typeface="Consolas" panose="020B0609020204030204" pitchFamily="49" charset="0"/>
              </a:rPr>
              <a:t>rel</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"manifest"</a:t>
            </a:r>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href</a:t>
            </a:r>
            <a:r>
              <a:rPr lang="en-US" sz="2800" dirty="0">
                <a:solidFill>
                  <a:schemeClr val="tx2">
                    <a:lumMod val="60000"/>
                    <a:lumOff val="40000"/>
                  </a:schemeClr>
                </a:solidFill>
                <a:latin typeface="Consolas" panose="020B0609020204030204" pitchFamily="49" charset="0"/>
              </a:rPr>
              <a:t>=</a:t>
            </a:r>
            <a:r>
              <a:rPr lang="en-US" sz="2800" dirty="0">
                <a:solidFill>
                  <a:schemeClr val="accent6">
                    <a:lumMod val="60000"/>
                    <a:lumOff val="40000"/>
                  </a:schemeClr>
                </a:solidFill>
                <a:latin typeface="Consolas" panose="020B0609020204030204" pitchFamily="49" charset="0"/>
              </a:rPr>
              <a:t>"/</a:t>
            </a:r>
            <a:r>
              <a:rPr lang="en-US" sz="2800" dirty="0" err="1">
                <a:solidFill>
                  <a:schemeClr val="accent6">
                    <a:lumMod val="60000"/>
                    <a:lumOff val="40000"/>
                  </a:schemeClr>
                </a:solidFill>
                <a:latin typeface="Consolas" panose="020B0609020204030204" pitchFamily="49" charset="0"/>
              </a:rPr>
              <a:t>manifest.json</a:t>
            </a:r>
            <a:r>
              <a:rPr lang="en-US" sz="2800" dirty="0">
                <a:solidFill>
                  <a:schemeClr val="accent6">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&gt;</a:t>
            </a:r>
          </a:p>
        </p:txBody>
      </p:sp>
      <p:cxnSp>
        <p:nvCxnSpPr>
          <p:cNvPr id="6" name="Straight Connector 5"/>
          <p:cNvCxnSpPr/>
          <p:nvPr/>
        </p:nvCxnSpPr>
        <p:spPr>
          <a:xfrm>
            <a:off x="533400" y="3543300"/>
            <a:ext cx="82296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3400" y="3819346"/>
            <a:ext cx="8610600" cy="6124754"/>
          </a:xfrm>
          <a:prstGeom prst="rect">
            <a:avLst/>
          </a:prstGeom>
          <a:noFill/>
        </p:spPr>
        <p:txBody>
          <a:bodyPr wrap="square" rtlCol="0">
            <a:spAutoFit/>
          </a:bodyPr>
          <a:lstStyle/>
          <a:p>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"name":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short_name</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err="1">
                <a:solidFill>
                  <a:schemeClr val="accent3">
                    <a:lumMod val="60000"/>
                    <a:lumOff val="40000"/>
                  </a:schemeClr>
                </a:solidFill>
                <a:latin typeface="Consolas" panose="020B0609020204030204" pitchFamily="49" charset="0"/>
              </a:rPr>
              <a:t>SodaPopped</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start_url</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background_color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"#3498DB"</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a:t>
            </a:r>
            <a:r>
              <a:rPr lang="en-US" sz="2800" dirty="0" err="1">
                <a:solidFill>
                  <a:schemeClr val="tx2">
                    <a:lumMod val="60000"/>
                    <a:lumOff val="40000"/>
                  </a:schemeClr>
                </a:solidFill>
                <a:latin typeface="Consolas" panose="020B0609020204030204" pitchFamily="49" charset="0"/>
              </a:rPr>
              <a:t>theme_color</a:t>
            </a:r>
            <a:r>
              <a:rPr lang="en-US" sz="2800" dirty="0">
                <a:solidFill>
                  <a:schemeClr val="tx2">
                    <a:lumMod val="60000"/>
                    <a:lumOff val="40000"/>
                  </a:schemeClr>
                </a:solidFill>
                <a:latin typeface="Consolas" panose="020B0609020204030204" pitchFamily="49" charset="0"/>
              </a:rPr>
              <a:t>": </a:t>
            </a:r>
            <a:r>
              <a:rPr lang="en-US" sz="2800" dirty="0">
                <a:solidFill>
                  <a:schemeClr val="accent3">
                    <a:lumMod val="60000"/>
                    <a:lumOff val="40000"/>
                  </a:schemeClr>
                </a:solidFill>
                <a:latin typeface="Consolas" panose="020B0609020204030204" pitchFamily="49" charset="0"/>
              </a:rPr>
              <a:t>"#34495E"</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"orientation": </a:t>
            </a:r>
            <a:r>
              <a:rPr lang="en-US" sz="2800" dirty="0">
                <a:solidFill>
                  <a:schemeClr val="accent3">
                    <a:lumMod val="60000"/>
                    <a:lumOff val="40000"/>
                  </a:schemeClr>
                </a:solidFill>
                <a:latin typeface="Consolas" panose="020B0609020204030204" pitchFamily="49" charset="0"/>
              </a:rPr>
              <a:t>"portrait-primary"</a:t>
            </a:r>
            <a:r>
              <a:rPr lang="en-US" sz="2800" dirty="0">
                <a:solidFill>
                  <a:schemeClr val="tx2">
                    <a:lumMod val="60000"/>
                    <a:lumOff val="40000"/>
                  </a:schemeClr>
                </a:solidFill>
                <a:latin typeface="Consolas" panose="020B0609020204030204" pitchFamily="49" charset="0"/>
              </a:rPr>
              <a:t>,</a:t>
            </a:r>
          </a:p>
          <a:p>
            <a:r>
              <a:rPr lang="en-US" sz="2800" dirty="0">
                <a:solidFill>
                  <a:schemeClr val="tx2">
                    <a:lumMod val="60000"/>
                    <a:lumOff val="40000"/>
                  </a:schemeClr>
                </a:solidFill>
                <a:latin typeface="Consolas" panose="020B0609020204030204" pitchFamily="49" charset="0"/>
              </a:rPr>
              <a:t> "display": </a:t>
            </a:r>
            <a:r>
              <a:rPr lang="en-US" sz="2800" dirty="0">
                <a:solidFill>
                  <a:schemeClr val="accent3">
                    <a:lumMod val="60000"/>
                    <a:lumOff val="40000"/>
                  </a:schemeClr>
                </a:solidFill>
                <a:latin typeface="Consolas" panose="020B0609020204030204" pitchFamily="49" charset="0"/>
              </a:rPr>
              <a:t>"standalone"</a:t>
            </a:r>
            <a:r>
              <a:rPr lang="en-US" sz="2800" dirty="0">
                <a:solidFill>
                  <a:schemeClr val="tx2">
                    <a:lumMod val="60000"/>
                    <a:lumOff val="40000"/>
                  </a:schemeClr>
                </a:solidFill>
                <a:latin typeface="Consolas" panose="020B0609020204030204" pitchFamily="49" charset="0"/>
              </a:rPr>
              <a:t>,</a:t>
            </a:r>
          </a:p>
          <a:p>
            <a:r>
              <a:rPr lang="en-US" sz="2800" b="1" dirty="0">
                <a:solidFill>
                  <a:schemeClr val="tx2"/>
                </a:solidFill>
                <a:latin typeface="Consolas" panose="020B0609020204030204" pitchFamily="49" charset="0"/>
              </a:rPr>
              <a:t> "icons": [{</a:t>
            </a:r>
          </a:p>
          <a:p>
            <a:r>
              <a:rPr lang="en-US" sz="2800" b="1" dirty="0">
                <a:solidFill>
                  <a:schemeClr val="tx2"/>
                </a:solidFill>
                <a:latin typeface="Consolas" panose="020B0609020204030204" pitchFamily="49" charset="0"/>
              </a:rPr>
              <a:t>    "</a:t>
            </a:r>
            <a:r>
              <a:rPr lang="en-US" sz="2800" b="1" dirty="0" err="1">
                <a:solidFill>
                  <a:schemeClr val="tx2"/>
                </a:solidFill>
                <a:latin typeface="Consolas" panose="020B0609020204030204" pitchFamily="49" charset="0"/>
              </a:rPr>
              <a:t>src</a:t>
            </a:r>
            <a:r>
              <a:rPr lang="en-US" sz="2800" b="1" dirty="0">
                <a:solidFill>
                  <a:schemeClr val="tx2"/>
                </a:solidFill>
                <a:latin typeface="Consolas" panose="020B0609020204030204" pitchFamily="49" charset="0"/>
              </a:rPr>
              <a:t>": </a:t>
            </a:r>
            <a:r>
              <a:rPr lang="en-US" sz="2800" b="1" dirty="0">
                <a:solidFill>
                  <a:schemeClr val="accent6"/>
                </a:solidFill>
                <a:latin typeface="Consolas" panose="020B0609020204030204" pitchFamily="49" charset="0"/>
              </a:rPr>
              <a:t>"/path/to/</a:t>
            </a:r>
            <a:r>
              <a:rPr lang="en-US" sz="2800" b="1" dirty="0" err="1">
                <a:solidFill>
                  <a:schemeClr val="accent6"/>
                </a:solidFill>
                <a:latin typeface="Consolas" panose="020B0609020204030204" pitchFamily="49" charset="0"/>
              </a:rPr>
              <a:t>image.ext</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"type": </a:t>
            </a:r>
            <a:r>
              <a:rPr lang="en-US" sz="2800" b="1" dirty="0">
                <a:solidFill>
                  <a:schemeClr val="accent6"/>
                </a:solidFill>
                <a:latin typeface="Consolas" panose="020B0609020204030204" pitchFamily="49" charset="0"/>
              </a:rPr>
              <a:t>"image/</a:t>
            </a:r>
            <a:r>
              <a:rPr lang="en-US" sz="2800" b="1" dirty="0" err="1">
                <a:solidFill>
                  <a:schemeClr val="accent6"/>
                </a:solidFill>
                <a:latin typeface="Consolas" panose="020B0609020204030204" pitchFamily="49" charset="0"/>
              </a:rPr>
              <a:t>png</a:t>
            </a:r>
            <a:r>
              <a:rPr lang="en-US" sz="2800" b="1" dirty="0">
                <a:solidFill>
                  <a:schemeClr val="accent6"/>
                </a:solidFill>
                <a:latin typeface="Consolas" panose="020B0609020204030204" pitchFamily="49" charset="0"/>
              </a:rPr>
              <a:t>"</a:t>
            </a:r>
            <a:r>
              <a:rPr lang="en-US" sz="2800" b="1" dirty="0">
                <a:solidFill>
                  <a:schemeClr val="tx2"/>
                </a:solidFill>
                <a:latin typeface="Consolas" panose="020B0609020204030204" pitchFamily="49" charset="0"/>
              </a:rPr>
              <a:t>,</a:t>
            </a:r>
          </a:p>
          <a:p>
            <a:r>
              <a:rPr lang="en-US" sz="2800" b="1" dirty="0">
                <a:solidFill>
                  <a:schemeClr val="tx2"/>
                </a:solidFill>
                <a:latin typeface="Consolas" panose="020B0609020204030204" pitchFamily="49" charset="0"/>
              </a:rPr>
              <a:t>    "sizes": </a:t>
            </a:r>
            <a:r>
              <a:rPr lang="en-US" sz="2800" b="1" dirty="0">
                <a:solidFill>
                  <a:schemeClr val="accent6"/>
                </a:solidFill>
                <a:latin typeface="Consolas" panose="020B0609020204030204" pitchFamily="49" charset="0"/>
              </a:rPr>
              <a:t>"192x192"</a:t>
            </a:r>
          </a:p>
          <a:p>
            <a:r>
              <a:rPr lang="en-US" sz="2800" b="1" dirty="0">
                <a:solidFill>
                  <a:schemeClr val="tx2"/>
                </a:solidFill>
                <a:latin typeface="Consolas" panose="020B0609020204030204" pitchFamily="49" charset="0"/>
              </a:rPr>
              <a:t>  }]</a:t>
            </a:r>
          </a:p>
          <a:p>
            <a:r>
              <a:rPr lang="en-US" sz="2800" dirty="0">
                <a:solidFill>
                  <a:schemeClr val="tx2">
                    <a:lumMod val="60000"/>
                    <a:lumOff val="40000"/>
                  </a:schemeClr>
                </a:solidFill>
                <a:latin typeface="Consolas" panose="020B0609020204030204" pitchFamily="49" charset="0"/>
              </a:rPr>
              <a:t>}</a:t>
            </a:r>
          </a:p>
        </p:txBody>
      </p:sp>
      <p:cxnSp>
        <p:nvCxnSpPr>
          <p:cNvPr id="14" name="Straight Connector 13"/>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9296400" y="7533824"/>
            <a:ext cx="2335801" cy="1648276"/>
            <a:chOff x="9322799" y="7533824"/>
            <a:chExt cx="2335801" cy="1648276"/>
          </a:xfrm>
        </p:grpSpPr>
        <p:sp>
          <p:nvSpPr>
            <p:cNvPr id="24" name="Right Bracket 23"/>
            <p:cNvSpPr/>
            <p:nvPr/>
          </p:nvSpPr>
          <p:spPr>
            <a:xfrm>
              <a:off x="9322799" y="7533824"/>
              <a:ext cx="148054" cy="1648276"/>
            </a:xfrm>
            <a:prstGeom prst="rightBracket">
              <a:avLst/>
            </a:prstGeom>
            <a:ln w="38100">
              <a:solidFill>
                <a:schemeClr val="bg2"/>
              </a:solidFill>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9" name="TextBox 28"/>
            <p:cNvSpPr txBox="1"/>
            <p:nvPr/>
          </p:nvSpPr>
          <p:spPr>
            <a:xfrm>
              <a:off x="9470853" y="8142518"/>
              <a:ext cx="2187747" cy="430887"/>
            </a:xfrm>
            <a:prstGeom prst="rect">
              <a:avLst/>
            </a:prstGeom>
            <a:noFill/>
          </p:spPr>
          <p:txBody>
            <a:bodyPr wrap="square" rtlCol="0">
              <a:spAutoFit/>
            </a:bodyPr>
            <a:lstStyle/>
            <a:p>
              <a:r>
                <a:rPr lang="en-US" sz="2200" dirty="0">
                  <a:solidFill>
                    <a:schemeClr val="bg2"/>
                  </a:solidFill>
                </a:rPr>
                <a:t>Icons</a:t>
              </a:r>
            </a:p>
          </p:txBody>
        </p:sp>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1098" y="1209223"/>
            <a:ext cx="3438174" cy="5916398"/>
          </a:xfrm>
          <a:prstGeom prst="rect">
            <a:avLst/>
          </a:prstGeom>
          <a:ln w="38100" cap="sq">
            <a:solidFill>
              <a:srgbClr val="000000"/>
            </a:solidFill>
            <a:prstDash val="solid"/>
            <a:miter lim="800000"/>
          </a:ln>
          <a:effectLst/>
        </p:spPr>
      </p:pic>
      <p:sp>
        <p:nvSpPr>
          <p:cNvPr id="18" name="Rectangle 17"/>
          <p:cNvSpPr/>
          <p:nvPr/>
        </p:nvSpPr>
        <p:spPr>
          <a:xfrm>
            <a:off x="12984480" y="3734349"/>
            <a:ext cx="498521" cy="494751"/>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5800" y="2857500"/>
            <a:ext cx="3438174" cy="5916398"/>
          </a:xfrm>
          <a:prstGeom prst="rect">
            <a:avLst/>
          </a:prstGeom>
          <a:ln w="38100" cap="sq">
            <a:solidFill>
              <a:srgbClr val="000000"/>
            </a:solidFill>
            <a:prstDash val="solid"/>
            <a:miter lim="800000"/>
          </a:ln>
          <a:effectLst/>
        </p:spPr>
      </p:pic>
      <p:sp>
        <p:nvSpPr>
          <p:cNvPr id="25" name="Rectangle 24"/>
          <p:cNvSpPr/>
          <p:nvPr/>
        </p:nvSpPr>
        <p:spPr>
          <a:xfrm>
            <a:off x="12166993" y="7163349"/>
            <a:ext cx="498521" cy="494751"/>
          </a:xfrm>
          <a:prstGeom prst="rect">
            <a:avLst/>
          </a:prstGeom>
          <a:noFill/>
          <a:ln w="38100">
            <a:solidFill>
              <a:schemeClr val="accent5"/>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6" name="TextBox 15"/>
          <p:cNvSpPr txBox="1"/>
          <p:nvPr/>
        </p:nvSpPr>
        <p:spPr>
          <a:xfrm>
            <a:off x="16362145" y="9796895"/>
            <a:ext cx="1905000" cy="507831"/>
          </a:xfrm>
          <a:prstGeom prst="rect">
            <a:avLst/>
          </a:prstGeom>
          <a:noFill/>
        </p:spPr>
        <p:txBody>
          <a:bodyPr wrap="square" rtlCol="0">
            <a:spAutoFit/>
          </a:bodyPr>
          <a:lstStyle/>
          <a:p>
            <a:pPr algn="r"/>
            <a:r>
              <a:rPr lang="en-US" dirty="0">
                <a:solidFill>
                  <a:schemeClr val="bg2"/>
                </a:solidFill>
                <a:latin typeface="FontAwesome" pitchFamily="2" charset="0"/>
              </a:rPr>
              <a:t></a:t>
            </a:r>
          </a:p>
        </p:txBody>
      </p:sp>
      <p:sp>
        <p:nvSpPr>
          <p:cNvPr id="20"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app </a:t>
            </a:r>
            <a:r>
              <a:rPr lang="en-US" dirty="0">
                <a:solidFill>
                  <a:schemeClr val="accent6"/>
                </a:solidFill>
                <a:latin typeface="+mj-lt"/>
              </a:rPr>
              <a:t>manifest</a:t>
            </a:r>
          </a:p>
          <a:p>
            <a:r>
              <a:rPr lang="en-US" sz="1600" b="0" dirty="0">
                <a:solidFill>
                  <a:schemeClr val="tx2"/>
                </a:solidFill>
              </a:rPr>
              <a:t>1f u c4n r34d th1s u r34lly n33d t0 g0 out51d3.</a:t>
            </a:r>
          </a:p>
        </p:txBody>
      </p:sp>
    </p:spTree>
    <p:extLst>
      <p:ext uri="{BB962C8B-B14F-4D97-AF65-F5344CB8AC3E}">
        <p14:creationId xmlns:p14="http://schemas.microsoft.com/office/powerpoint/2010/main" val="349098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18"/>
                                        </p:tgtEl>
                                        <p:attrNameLst>
                                          <p:attrName>ppt_w</p:attrName>
                                        </p:attrNameLst>
                                      </p:cBhvr>
                                      <p:tavLst>
                                        <p:tav tm="0">
                                          <p:val>
                                            <p:strVal val="ppt_w"/>
                                          </p:val>
                                        </p:tav>
                                        <p:tav tm="100000">
                                          <p:val>
                                            <p:fltVal val="0"/>
                                          </p:val>
                                        </p:tav>
                                      </p:tavLst>
                                    </p:anim>
                                    <p:anim calcmode="lin" valueType="num">
                                      <p:cBhvr>
                                        <p:cTn id="20" dur="500"/>
                                        <p:tgtEl>
                                          <p:spTgt spid="18"/>
                                        </p:tgtEl>
                                        <p:attrNameLst>
                                          <p:attrName>ppt_h</p:attrName>
                                        </p:attrNameLst>
                                      </p:cBhvr>
                                      <p:tavLst>
                                        <p:tav tm="0">
                                          <p:val>
                                            <p:strVal val="ppt_h"/>
                                          </p:val>
                                        </p:tav>
                                        <p:tav tm="100000">
                                          <p:val>
                                            <p:fltVal val="0"/>
                                          </p:val>
                                        </p:tav>
                                      </p:tavLst>
                                    </p:anim>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par>
                                <p:cTn id="23" presetID="53" presetClass="entr" presetSubtype="16"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animEffect transition="in" filter="fade">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300" y="571411"/>
            <a:ext cx="8115300" cy="937180"/>
          </a:xfrm>
        </p:spPr>
        <p:txBody>
          <a:bodyPr/>
          <a:lstStyle/>
          <a:p>
            <a:r>
              <a:rPr lang="en-US" dirty="0"/>
              <a:t>install banner </a:t>
            </a:r>
            <a:r>
              <a:rPr lang="en-US" dirty="0">
                <a:solidFill>
                  <a:schemeClr val="accent1"/>
                </a:solidFill>
              </a:rPr>
              <a:t>requirements</a:t>
            </a:r>
            <a:br>
              <a:rPr lang="en-US" dirty="0">
                <a:solidFill>
                  <a:schemeClr val="accent1"/>
                </a:solidFill>
              </a:rPr>
            </a:br>
            <a:r>
              <a:rPr lang="en-US" sz="1600" b="0" dirty="0">
                <a:solidFill>
                  <a:schemeClr val="tx2"/>
                </a:solidFill>
              </a:rPr>
              <a:t>A common programming solution is to use threads. But then, two ‘</a:t>
            </a:r>
            <a:r>
              <a:rPr lang="en-US" sz="1600" b="0" dirty="0" err="1">
                <a:solidFill>
                  <a:schemeClr val="tx2"/>
                </a:solidFill>
              </a:rPr>
              <a:t>llyou</a:t>
            </a:r>
            <a:r>
              <a:rPr lang="en-US" sz="1600" b="0" dirty="0">
                <a:solidFill>
                  <a:schemeClr val="tx2"/>
                </a:solidFill>
              </a:rPr>
              <a:t> </a:t>
            </a:r>
            <a:r>
              <a:rPr lang="en-US" sz="1600" b="0" dirty="0" err="1">
                <a:solidFill>
                  <a:schemeClr val="tx2"/>
                </a:solidFill>
              </a:rPr>
              <a:t>hav</a:t>
            </a:r>
            <a:r>
              <a:rPr lang="en-US" sz="1600" b="0" dirty="0">
                <a:solidFill>
                  <a:schemeClr val="tx2"/>
                </a:solidFill>
              </a:rPr>
              <a:t> </a:t>
            </a:r>
            <a:r>
              <a:rPr lang="en-US" sz="1600" b="0" dirty="0" err="1">
                <a:solidFill>
                  <a:schemeClr val="tx2"/>
                </a:solidFill>
              </a:rPr>
              <a:t>erpoblesm</a:t>
            </a:r>
            <a:r>
              <a:rPr lang="en-US" sz="1600" b="0" dirty="0">
                <a:solidFill>
                  <a:schemeClr val="tx2"/>
                </a:solidFill>
              </a:rPr>
              <a:t>.</a:t>
            </a:r>
            <a:endParaRPr lang="uk-UA" sz="1600" b="0" dirty="0">
              <a:solidFill>
                <a:schemeClr val="tx2"/>
              </a:solidFill>
            </a:endParaRPr>
          </a:p>
        </p:txBody>
      </p:sp>
      <p:grpSp>
        <p:nvGrpSpPr>
          <p:cNvPr id="11" name="Group 10"/>
          <p:cNvGrpSpPr/>
          <p:nvPr/>
        </p:nvGrpSpPr>
        <p:grpSpPr>
          <a:xfrm>
            <a:off x="2952750" y="2118396"/>
            <a:ext cx="12382500" cy="1143000"/>
            <a:chOff x="3429000" y="3046511"/>
            <a:chExt cx="12382500" cy="1143000"/>
          </a:xfrm>
        </p:grpSpPr>
        <p:sp>
          <p:nvSpPr>
            <p:cNvPr id="8"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3" name="Group 2"/>
            <p:cNvGrpSpPr/>
            <p:nvPr/>
          </p:nvGrpSpPr>
          <p:grpSpPr>
            <a:xfrm>
              <a:off x="5124449" y="3294845"/>
              <a:ext cx="10687051" cy="685986"/>
              <a:chOff x="5124449" y="3294845"/>
              <a:chExt cx="10687051" cy="685986"/>
            </a:xfrm>
          </p:grpSpPr>
          <p:sp>
            <p:nvSpPr>
              <p:cNvPr id="9" name="TextBox 8"/>
              <p:cNvSpPr txBox="1"/>
              <p:nvPr/>
            </p:nvSpPr>
            <p:spPr>
              <a:xfrm>
                <a:off x="5124449" y="3294845"/>
                <a:ext cx="9189105" cy="646331"/>
              </a:xfrm>
              <a:prstGeom prst="rect">
                <a:avLst/>
              </a:prstGeom>
              <a:noFill/>
            </p:spPr>
            <p:txBody>
              <a:bodyPr wrap="square" rtlCol="0">
                <a:spAutoFit/>
              </a:bodyPr>
              <a:lstStyle/>
              <a:p>
                <a:r>
                  <a:rPr lang="en-US" sz="3600" dirty="0">
                    <a:latin typeface="+mj-lt"/>
                  </a:rPr>
                  <a:t>secure site with </a:t>
                </a:r>
                <a:r>
                  <a:rPr lang="en-US" sz="3600" dirty="0">
                    <a:solidFill>
                      <a:schemeClr val="accent6"/>
                    </a:solidFill>
                    <a:latin typeface="+mj-lt"/>
                  </a:rPr>
                  <a:t>green lock icon</a:t>
                </a:r>
                <a:endParaRPr lang="uk-UA" sz="3600" dirty="0">
                  <a:solidFill>
                    <a:schemeClr val="accent6"/>
                  </a:solidFill>
                  <a:latin typeface="+mj-lt"/>
                </a:endParaRPr>
              </a:p>
            </p:txBody>
          </p:sp>
          <p:sp>
            <p:nvSpPr>
              <p:cNvPr id="10" name="TextBox 9"/>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12" name="Group 11"/>
          <p:cNvGrpSpPr/>
          <p:nvPr/>
        </p:nvGrpSpPr>
        <p:grpSpPr>
          <a:xfrm>
            <a:off x="2952750" y="3888764"/>
            <a:ext cx="12382500" cy="1143000"/>
            <a:chOff x="3429000" y="3046511"/>
            <a:chExt cx="12382500" cy="1143000"/>
          </a:xfrm>
        </p:grpSpPr>
        <p:sp>
          <p:nvSpPr>
            <p:cNvPr id="1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14" name="Group 13"/>
            <p:cNvGrpSpPr/>
            <p:nvPr/>
          </p:nvGrpSpPr>
          <p:grpSpPr>
            <a:xfrm>
              <a:off x="5124450" y="3294845"/>
              <a:ext cx="10687050" cy="685986"/>
              <a:chOff x="5124450" y="3294845"/>
              <a:chExt cx="10687050" cy="685986"/>
            </a:xfrm>
          </p:grpSpPr>
          <p:sp>
            <p:nvSpPr>
              <p:cNvPr id="15" name="TextBox 14"/>
              <p:cNvSpPr txBox="1"/>
              <p:nvPr/>
            </p:nvSpPr>
            <p:spPr>
              <a:xfrm>
                <a:off x="5124450" y="3294845"/>
                <a:ext cx="9189105" cy="646331"/>
              </a:xfrm>
              <a:prstGeom prst="rect">
                <a:avLst/>
              </a:prstGeom>
              <a:noFill/>
            </p:spPr>
            <p:txBody>
              <a:bodyPr wrap="square" rtlCol="0">
                <a:spAutoFit/>
              </a:bodyPr>
              <a:lstStyle/>
              <a:p>
                <a:r>
                  <a:rPr lang="en-US" sz="3600" dirty="0">
                    <a:latin typeface="+mj-lt"/>
                  </a:rPr>
                  <a:t>registered </a:t>
                </a:r>
                <a:r>
                  <a:rPr lang="en-US" sz="3600" dirty="0">
                    <a:solidFill>
                      <a:schemeClr val="accent6"/>
                    </a:solidFill>
                    <a:latin typeface="+mj-lt"/>
                  </a:rPr>
                  <a:t>service worker</a:t>
                </a:r>
                <a:endParaRPr lang="uk-UA" sz="3600" dirty="0">
                  <a:solidFill>
                    <a:schemeClr val="accent6"/>
                  </a:solidFill>
                  <a:latin typeface="+mj-lt"/>
                </a:endParaRPr>
              </a:p>
            </p:txBody>
          </p:sp>
          <p:sp>
            <p:nvSpPr>
              <p:cNvPr id="16" name="TextBox 15"/>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17" name="Group 16"/>
          <p:cNvGrpSpPr/>
          <p:nvPr/>
        </p:nvGrpSpPr>
        <p:grpSpPr>
          <a:xfrm>
            <a:off x="2952750" y="5659132"/>
            <a:ext cx="12382500" cy="1143000"/>
            <a:chOff x="3429000" y="3046511"/>
            <a:chExt cx="12382500" cy="1143000"/>
          </a:xfrm>
        </p:grpSpPr>
        <p:sp>
          <p:nvSpPr>
            <p:cNvPr id="18"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19" name="Group 18"/>
            <p:cNvGrpSpPr/>
            <p:nvPr/>
          </p:nvGrpSpPr>
          <p:grpSpPr>
            <a:xfrm>
              <a:off x="5124450" y="3294845"/>
              <a:ext cx="10687050" cy="685986"/>
              <a:chOff x="5124450" y="3294845"/>
              <a:chExt cx="10687050" cy="685986"/>
            </a:xfrm>
          </p:grpSpPr>
          <p:sp>
            <p:nvSpPr>
              <p:cNvPr id="20" name="TextBox 19"/>
              <p:cNvSpPr txBox="1"/>
              <p:nvPr/>
            </p:nvSpPr>
            <p:spPr>
              <a:xfrm>
                <a:off x="5124450" y="3294845"/>
                <a:ext cx="9189105" cy="646331"/>
              </a:xfrm>
              <a:prstGeom prst="rect">
                <a:avLst/>
              </a:prstGeom>
              <a:noFill/>
            </p:spPr>
            <p:txBody>
              <a:bodyPr wrap="square" rtlCol="0">
                <a:spAutoFit/>
              </a:bodyPr>
              <a:lstStyle/>
              <a:p>
                <a:r>
                  <a:rPr lang="en-US" sz="3600" dirty="0">
                    <a:solidFill>
                      <a:schemeClr val="accent6"/>
                    </a:solidFill>
                    <a:latin typeface="+mj-lt"/>
                  </a:rPr>
                  <a:t>offline</a:t>
                </a:r>
                <a:r>
                  <a:rPr lang="en-US" sz="3600" dirty="0">
                    <a:latin typeface="+mj-lt"/>
                  </a:rPr>
                  <a:t> experience</a:t>
                </a:r>
                <a:endParaRPr lang="uk-UA" sz="3600" dirty="0">
                  <a:solidFill>
                    <a:schemeClr val="accent1"/>
                  </a:solidFill>
                  <a:latin typeface="+mj-lt"/>
                </a:endParaRPr>
              </a:p>
            </p:txBody>
          </p:sp>
          <p:sp>
            <p:nvSpPr>
              <p:cNvPr id="21" name="TextBox 20"/>
              <p:cNvSpPr txBox="1"/>
              <p:nvPr/>
            </p:nvSpPr>
            <p:spPr>
              <a:xfrm>
                <a:off x="5124450" y="3580721"/>
                <a:ext cx="10687050" cy="400110"/>
              </a:xfrm>
              <a:prstGeom prst="rect">
                <a:avLst/>
              </a:prstGeom>
              <a:noFill/>
            </p:spPr>
            <p:txBody>
              <a:bodyPr wrap="square" rtlCol="0">
                <a:spAutoFit/>
              </a:bodyPr>
              <a:lstStyle/>
              <a:p>
                <a:endParaRPr lang="en-US" sz="2000" dirty="0">
                  <a:solidFill>
                    <a:schemeClr val="tx2"/>
                  </a:solidFill>
                </a:endParaRPr>
              </a:p>
            </p:txBody>
          </p:sp>
        </p:grpSp>
      </p:grpSp>
      <p:grpSp>
        <p:nvGrpSpPr>
          <p:cNvPr id="22" name="Group 21"/>
          <p:cNvGrpSpPr/>
          <p:nvPr/>
        </p:nvGrpSpPr>
        <p:grpSpPr>
          <a:xfrm>
            <a:off x="2952750" y="7429500"/>
            <a:ext cx="12382500" cy="1341192"/>
            <a:chOff x="3429000" y="2947415"/>
            <a:chExt cx="12382500" cy="1341192"/>
          </a:xfrm>
        </p:grpSpPr>
        <p:sp>
          <p:nvSpPr>
            <p:cNvPr id="23" name="Freeform 29"/>
            <p:cNvSpPr>
              <a:spLocks noEditPoints="1"/>
            </p:cNvSpPr>
            <p:nvPr/>
          </p:nvSpPr>
          <p:spPr bwMode="auto">
            <a:xfrm>
              <a:off x="3429000" y="3046511"/>
              <a:ext cx="1143000" cy="1143000"/>
            </a:xfrm>
            <a:custGeom>
              <a:avLst/>
              <a:gdLst>
                <a:gd name="T0" fmla="*/ 88 w 176"/>
                <a:gd name="T1" fmla="*/ 110 h 176"/>
                <a:gd name="T2" fmla="*/ 51 w 176"/>
                <a:gd name="T3" fmla="*/ 73 h 176"/>
                <a:gd name="T4" fmla="*/ 48 w 176"/>
                <a:gd name="T5" fmla="*/ 72 h 176"/>
                <a:gd name="T6" fmla="*/ 44 w 176"/>
                <a:gd name="T7" fmla="*/ 76 h 176"/>
                <a:gd name="T8" fmla="*/ 45 w 176"/>
                <a:gd name="T9" fmla="*/ 79 h 176"/>
                <a:gd name="T10" fmla="*/ 85 w 176"/>
                <a:gd name="T11" fmla="*/ 119 h 176"/>
                <a:gd name="T12" fmla="*/ 88 w 176"/>
                <a:gd name="T13" fmla="*/ 120 h 176"/>
                <a:gd name="T14" fmla="*/ 91 w 176"/>
                <a:gd name="T15" fmla="*/ 119 h 176"/>
                <a:gd name="T16" fmla="*/ 91 w 176"/>
                <a:gd name="T17" fmla="*/ 119 h 176"/>
                <a:gd name="T18" fmla="*/ 158 w 176"/>
                <a:gd name="T19" fmla="*/ 49 h 176"/>
                <a:gd name="T20" fmla="*/ 158 w 176"/>
                <a:gd name="T21" fmla="*/ 49 h 176"/>
                <a:gd name="T22" fmla="*/ 163 w 176"/>
                <a:gd name="T23" fmla="*/ 43 h 176"/>
                <a:gd name="T24" fmla="*/ 163 w 176"/>
                <a:gd name="T25" fmla="*/ 43 h 176"/>
                <a:gd name="T26" fmla="*/ 175 w 176"/>
                <a:gd name="T27" fmla="*/ 31 h 176"/>
                <a:gd name="T28" fmla="*/ 175 w 176"/>
                <a:gd name="T29" fmla="*/ 31 h 176"/>
                <a:gd name="T30" fmla="*/ 176 w 176"/>
                <a:gd name="T31" fmla="*/ 28 h 176"/>
                <a:gd name="T32" fmla="*/ 172 w 176"/>
                <a:gd name="T33" fmla="*/ 24 h 176"/>
                <a:gd name="T34" fmla="*/ 169 w 176"/>
                <a:gd name="T35" fmla="*/ 25 h 176"/>
                <a:gd name="T36" fmla="*/ 169 w 176"/>
                <a:gd name="T37" fmla="*/ 25 h 176"/>
                <a:gd name="T38" fmla="*/ 159 w 176"/>
                <a:gd name="T39" fmla="*/ 36 h 176"/>
                <a:gd name="T40" fmla="*/ 159 w 176"/>
                <a:gd name="T41" fmla="*/ 36 h 176"/>
                <a:gd name="T42" fmla="*/ 153 w 176"/>
                <a:gd name="T43" fmla="*/ 42 h 176"/>
                <a:gd name="T44" fmla="*/ 153 w 176"/>
                <a:gd name="T45" fmla="*/ 42 h 176"/>
                <a:gd name="T46" fmla="*/ 88 w 176"/>
                <a:gd name="T47" fmla="*/ 110 h 176"/>
                <a:gd name="T48" fmla="*/ 169 w 176"/>
                <a:gd name="T49" fmla="*/ 54 h 176"/>
                <a:gd name="T50" fmla="*/ 163 w 176"/>
                <a:gd name="T51" fmla="*/ 54 h 176"/>
                <a:gd name="T52" fmla="*/ 162 w 176"/>
                <a:gd name="T53" fmla="*/ 58 h 176"/>
                <a:gd name="T54" fmla="*/ 162 w 176"/>
                <a:gd name="T55" fmla="*/ 58 h 176"/>
                <a:gd name="T56" fmla="*/ 168 w 176"/>
                <a:gd name="T57" fmla="*/ 88 h 176"/>
                <a:gd name="T58" fmla="*/ 88 w 176"/>
                <a:gd name="T59" fmla="*/ 168 h 176"/>
                <a:gd name="T60" fmla="*/ 8 w 176"/>
                <a:gd name="T61" fmla="*/ 88 h 176"/>
                <a:gd name="T62" fmla="*/ 88 w 176"/>
                <a:gd name="T63" fmla="*/ 8 h 176"/>
                <a:gd name="T64" fmla="*/ 146 w 176"/>
                <a:gd name="T65" fmla="*/ 33 h 176"/>
                <a:gd name="T66" fmla="*/ 146 w 176"/>
                <a:gd name="T67" fmla="*/ 32 h 176"/>
                <a:gd name="T68" fmla="*/ 151 w 176"/>
                <a:gd name="T69" fmla="*/ 32 h 176"/>
                <a:gd name="T70" fmla="*/ 151 w 176"/>
                <a:gd name="T71" fmla="*/ 27 h 176"/>
                <a:gd name="T72" fmla="*/ 151 w 176"/>
                <a:gd name="T73" fmla="*/ 26 h 176"/>
                <a:gd name="T74" fmla="*/ 88 w 176"/>
                <a:gd name="T75" fmla="*/ 0 h 176"/>
                <a:gd name="T76" fmla="*/ 0 w 176"/>
                <a:gd name="T77" fmla="*/ 88 h 176"/>
                <a:gd name="T78" fmla="*/ 88 w 176"/>
                <a:gd name="T79" fmla="*/ 176 h 176"/>
                <a:gd name="T80" fmla="*/ 176 w 176"/>
                <a:gd name="T81" fmla="*/ 88 h 176"/>
                <a:gd name="T82" fmla="*/ 170 w 176"/>
                <a:gd name="T83" fmla="*/ 56 h 176"/>
                <a:gd name="T84" fmla="*/ 169 w 176"/>
                <a:gd name="T85" fmla="*/ 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 h="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uk-UA"/>
            </a:p>
          </p:txBody>
        </p:sp>
        <p:grpSp>
          <p:nvGrpSpPr>
            <p:cNvPr id="24" name="Group 23"/>
            <p:cNvGrpSpPr/>
            <p:nvPr/>
          </p:nvGrpSpPr>
          <p:grpSpPr>
            <a:xfrm>
              <a:off x="5124450" y="2947415"/>
              <a:ext cx="10687050" cy="1341192"/>
              <a:chOff x="5124450" y="2947415"/>
              <a:chExt cx="10687050" cy="1341192"/>
            </a:xfrm>
          </p:grpSpPr>
          <p:sp>
            <p:nvSpPr>
              <p:cNvPr id="25" name="TextBox 24"/>
              <p:cNvSpPr txBox="1"/>
              <p:nvPr/>
            </p:nvSpPr>
            <p:spPr>
              <a:xfrm>
                <a:off x="5124450" y="2947415"/>
                <a:ext cx="9189105" cy="646331"/>
              </a:xfrm>
              <a:prstGeom prst="rect">
                <a:avLst/>
              </a:prstGeom>
              <a:noFill/>
            </p:spPr>
            <p:txBody>
              <a:bodyPr wrap="square" rtlCol="0">
                <a:spAutoFit/>
              </a:bodyPr>
              <a:lstStyle/>
              <a:p>
                <a:r>
                  <a:rPr lang="en-US" sz="3600" dirty="0">
                    <a:solidFill>
                      <a:schemeClr val="accent6"/>
                    </a:solidFill>
                    <a:latin typeface="+mj-lt"/>
                  </a:rPr>
                  <a:t>app manifest</a:t>
                </a:r>
                <a:r>
                  <a:rPr lang="en-US" sz="3600" dirty="0">
                    <a:latin typeface="+mj-lt"/>
                  </a:rPr>
                  <a:t> with:</a:t>
                </a:r>
                <a:endParaRPr lang="uk-UA" sz="3600" dirty="0">
                  <a:solidFill>
                    <a:schemeClr val="accent1"/>
                  </a:solidFill>
                  <a:latin typeface="+mj-lt"/>
                </a:endParaRPr>
              </a:p>
            </p:txBody>
          </p:sp>
          <p:sp>
            <p:nvSpPr>
              <p:cNvPr id="26" name="TextBox 25"/>
              <p:cNvSpPr txBox="1"/>
              <p:nvPr/>
            </p:nvSpPr>
            <p:spPr>
              <a:xfrm>
                <a:off x="5124450" y="3580721"/>
                <a:ext cx="10687050" cy="707886"/>
              </a:xfrm>
              <a:prstGeom prst="rect">
                <a:avLst/>
              </a:prstGeom>
              <a:noFill/>
            </p:spPr>
            <p:txBody>
              <a:bodyPr wrap="square" numCol="3" rtlCol="0">
                <a:spAutoFit/>
              </a:bodyPr>
              <a:lstStyle/>
              <a:p>
                <a:pPr marL="342900" indent="-342900">
                  <a:buFont typeface="Arial" panose="020B0604020202020204" pitchFamily="34" charset="0"/>
                  <a:buChar char="•"/>
                </a:pPr>
                <a:r>
                  <a:rPr lang="en-US" sz="2000" dirty="0">
                    <a:solidFill>
                      <a:schemeClr val="tx2"/>
                    </a:solidFill>
                    <a:latin typeface="Consolas" panose="020B0609020204030204" pitchFamily="49" charset="0"/>
                  </a:rPr>
                  <a:t>name</a:t>
                </a:r>
              </a:p>
              <a:p>
                <a:pPr marL="342900" indent="-342900">
                  <a:buFont typeface="Arial" panose="020B0604020202020204" pitchFamily="34" charset="0"/>
                  <a:buChar char="•"/>
                </a:pPr>
                <a:r>
                  <a:rPr lang="en-US" sz="2000" dirty="0" err="1">
                    <a:solidFill>
                      <a:schemeClr val="tx2"/>
                    </a:solidFill>
                    <a:latin typeface="Consolas" panose="020B0609020204030204" pitchFamily="49" charset="0"/>
                  </a:rPr>
                  <a:t>short_name</a:t>
                </a:r>
                <a:endParaRPr lang="en-US" sz="2000" dirty="0">
                  <a:solidFill>
                    <a:schemeClr val="tx2"/>
                  </a:solidFill>
                  <a:latin typeface="Consolas" panose="020B0609020204030204" pitchFamily="49" charset="0"/>
                </a:endParaRPr>
              </a:p>
              <a:p>
                <a:pPr marL="342900" indent="-342900">
                  <a:buFont typeface="Arial" panose="020B0604020202020204" pitchFamily="34" charset="0"/>
                  <a:buChar char="•"/>
                </a:pPr>
                <a:r>
                  <a:rPr lang="en-US" sz="2000" dirty="0">
                    <a:solidFill>
                      <a:schemeClr val="tx2"/>
                    </a:solidFill>
                    <a:latin typeface="Consolas" panose="020B0609020204030204" pitchFamily="49" charset="0"/>
                  </a:rPr>
                  <a:t>icons</a:t>
                </a:r>
                <a:r>
                  <a:rPr lang="en-US" sz="2000" dirty="0">
                    <a:solidFill>
                      <a:schemeClr val="tx2"/>
                    </a:solidFill>
                  </a:rPr>
                  <a:t> at least 144x144</a:t>
                </a:r>
              </a:p>
              <a:p>
                <a:pPr marL="342900" indent="-342900">
                  <a:buFont typeface="Arial" panose="020B0604020202020204" pitchFamily="34" charset="0"/>
                  <a:buChar char="•"/>
                </a:pPr>
                <a:r>
                  <a:rPr lang="en-US" sz="2000" dirty="0" err="1">
                    <a:solidFill>
                      <a:schemeClr val="tx2"/>
                    </a:solidFill>
                    <a:latin typeface="Consolas" panose="020B0609020204030204" pitchFamily="49" charset="0"/>
                  </a:rPr>
                  <a:t>start_url</a:t>
                </a:r>
                <a:endParaRPr lang="en-US" sz="2000" dirty="0">
                  <a:solidFill>
                    <a:schemeClr val="tx2"/>
                  </a:solidFill>
                  <a:latin typeface="Consolas" panose="020B0609020204030204" pitchFamily="49" charset="0"/>
                </a:endParaRPr>
              </a:p>
              <a:p>
                <a:pPr marL="342900" indent="-342900">
                  <a:buFont typeface="Arial" panose="020B0604020202020204" pitchFamily="34" charset="0"/>
                  <a:buChar char="•"/>
                </a:pPr>
                <a:r>
                  <a:rPr lang="en-US" sz="2000" dirty="0">
                    <a:solidFill>
                      <a:schemeClr val="tx2"/>
                    </a:solidFill>
                    <a:latin typeface="Consolas" panose="020B0609020204030204" pitchFamily="49" charset="0"/>
                  </a:rPr>
                  <a:t>display = </a:t>
                </a:r>
                <a:br>
                  <a:rPr lang="en-US" sz="2000" dirty="0">
                    <a:solidFill>
                      <a:schemeClr val="tx2"/>
                    </a:solidFill>
                    <a:latin typeface="Consolas" panose="020B0609020204030204" pitchFamily="49" charset="0"/>
                  </a:rPr>
                </a:br>
                <a:r>
                  <a:rPr lang="en-US" sz="2000" dirty="0">
                    <a:solidFill>
                      <a:schemeClr val="tx2"/>
                    </a:solidFill>
                    <a:latin typeface="Consolas" panose="020B0609020204030204" pitchFamily="49" charset="0"/>
                  </a:rPr>
                  <a:t>standalone</a:t>
                </a:r>
                <a:r>
                  <a:rPr lang="en-US" sz="2000" dirty="0">
                    <a:solidFill>
                      <a:schemeClr val="tx2"/>
                    </a:solidFill>
                  </a:rPr>
                  <a:t> | </a:t>
                </a:r>
                <a:r>
                  <a:rPr lang="en-US" sz="2000" dirty="0" err="1">
                    <a:solidFill>
                      <a:schemeClr val="tx2"/>
                    </a:solidFill>
                    <a:latin typeface="Consolas" panose="020B0609020204030204" pitchFamily="49" charset="0"/>
                  </a:rPr>
                  <a:t>fullscreen</a:t>
                </a:r>
                <a:endParaRPr lang="en-US" sz="2000" dirty="0">
                  <a:solidFill>
                    <a:schemeClr val="tx2"/>
                  </a:solidFill>
                  <a:latin typeface="Consolas" panose="020B0609020204030204" pitchFamily="49" charset="0"/>
                </a:endParaRPr>
              </a:p>
            </p:txBody>
          </p:sp>
        </p:grpSp>
      </p:grpSp>
    </p:spTree>
    <p:extLst>
      <p:ext uri="{BB962C8B-B14F-4D97-AF65-F5344CB8AC3E}">
        <p14:creationId xmlns:p14="http://schemas.microsoft.com/office/powerpoint/2010/main" val="27892134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anim calcmode="lin" valueType="num">
                                      <p:cBhvr>
                                        <p:cTn id="8" dur="750" fill="hold"/>
                                        <p:tgtEl>
                                          <p:spTgt spid="11"/>
                                        </p:tgtEl>
                                        <p:attrNameLst>
                                          <p:attrName>ppt_x</p:attrName>
                                        </p:attrNameLst>
                                      </p:cBhvr>
                                      <p:tavLst>
                                        <p:tav tm="0">
                                          <p:val>
                                            <p:strVal val="#ppt_x"/>
                                          </p:val>
                                        </p:tav>
                                        <p:tav tm="100000">
                                          <p:val>
                                            <p:strVal val="#ppt_x"/>
                                          </p:val>
                                        </p:tav>
                                      </p:tavLst>
                                    </p:anim>
                                    <p:anim calcmode="lin" valueType="num">
                                      <p:cBhvr>
                                        <p:cTn id="9" dur="675" decel="100000" fill="hold"/>
                                        <p:tgtEl>
                                          <p:spTgt spid="11"/>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1"/>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675" decel="100000" fill="hold"/>
                                        <p:tgtEl>
                                          <p:spTgt spid="1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1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675" decel="100000" fill="hold"/>
                                        <p:tgtEl>
                                          <p:spTgt spid="17"/>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750"/>
                                        <p:tgtEl>
                                          <p:spTgt spid="22"/>
                                        </p:tgtEl>
                                      </p:cBhvr>
                                    </p:animEffect>
                                    <p:anim calcmode="lin" valueType="num">
                                      <p:cBhvr>
                                        <p:cTn id="26" dur="750" fill="hold"/>
                                        <p:tgtEl>
                                          <p:spTgt spid="22"/>
                                        </p:tgtEl>
                                        <p:attrNameLst>
                                          <p:attrName>ppt_x</p:attrName>
                                        </p:attrNameLst>
                                      </p:cBhvr>
                                      <p:tavLst>
                                        <p:tav tm="0">
                                          <p:val>
                                            <p:strVal val="#ppt_x"/>
                                          </p:val>
                                        </p:tav>
                                        <p:tav tm="100000">
                                          <p:val>
                                            <p:strVal val="#ppt_x"/>
                                          </p:val>
                                        </p:tav>
                                      </p:tavLst>
                                    </p:anim>
                                    <p:anim calcmode="lin" valueType="num">
                                      <p:cBhvr>
                                        <p:cTn id="27" dur="675" decel="100000" fill="hold"/>
                                        <p:tgtEl>
                                          <p:spTgt spid="22"/>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9" name="Content Placeholder 5"/>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24967" r="24967"/>
          <a:stretch>
            <a:fillRect/>
          </a:stretch>
        </p:blipFill>
        <p:spPr>
          <a:xfrm>
            <a:off x="0" y="1714500"/>
            <a:ext cx="9144000" cy="10287000"/>
          </a:xfrm>
          <a:prstGeom prst="rect">
            <a:avLst/>
          </a:prstGeom>
        </p:spPr>
      </p:pic>
      <p:cxnSp>
        <p:nvCxnSpPr>
          <p:cNvPr id="10" name="Straight Connector 9"/>
          <p:cNvCxnSpPr/>
          <p:nvPr/>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itle 7"/>
          <p:cNvSpPr txBox="1">
            <a:spLocks/>
          </p:cNvSpPr>
          <p:nvPr/>
        </p:nvSpPr>
        <p:spPr>
          <a:xfrm>
            <a:off x="876300" y="571411"/>
            <a:ext cx="5448300"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lighthouse</a:t>
            </a:r>
            <a:endParaRPr lang="en-US" dirty="0">
              <a:solidFill>
                <a:schemeClr val="accent6"/>
              </a:solidFill>
              <a:latin typeface="+mj-lt"/>
            </a:endParaRPr>
          </a:p>
          <a:p>
            <a:r>
              <a:rPr lang="en-US" sz="1600" b="0" dirty="0">
                <a:solidFill>
                  <a:schemeClr val="tx2"/>
                </a:solidFill>
              </a:rPr>
              <a:t>These jokes aren’t bad. They’re in “beta”.</a:t>
            </a:r>
          </a:p>
        </p:txBody>
      </p:sp>
      <p:grpSp>
        <p:nvGrpSpPr>
          <p:cNvPr id="36" name="Group 35"/>
          <p:cNvGrpSpPr/>
          <p:nvPr/>
        </p:nvGrpSpPr>
        <p:grpSpPr>
          <a:xfrm>
            <a:off x="11443661" y="6999509"/>
            <a:ext cx="5729966" cy="914400"/>
            <a:chOff x="11443661" y="6999509"/>
            <a:chExt cx="5729966" cy="914400"/>
          </a:xfrm>
        </p:grpSpPr>
        <p:grpSp>
          <p:nvGrpSpPr>
            <p:cNvPr id="31" name="Group 30"/>
            <p:cNvGrpSpPr/>
            <p:nvPr/>
          </p:nvGrpSpPr>
          <p:grpSpPr>
            <a:xfrm>
              <a:off x="11443661" y="6999509"/>
              <a:ext cx="5729966" cy="914400"/>
              <a:chOff x="10668000" y="7660175"/>
              <a:chExt cx="5729966" cy="914400"/>
            </a:xfrm>
          </p:grpSpPr>
          <p:sp>
            <p:nvSpPr>
              <p:cNvPr id="32" name="Oval 31"/>
              <p:cNvSpPr/>
              <p:nvPr/>
            </p:nvSpPr>
            <p:spPr>
              <a:xfrm>
                <a:off x="10668000" y="7660175"/>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34" name="TextBox 33"/>
              <p:cNvSpPr txBox="1"/>
              <p:nvPr/>
            </p:nvSpPr>
            <p:spPr>
              <a:xfrm>
                <a:off x="11861802" y="7671055"/>
                <a:ext cx="4536164" cy="646331"/>
              </a:xfrm>
              <a:prstGeom prst="rect">
                <a:avLst/>
              </a:prstGeom>
              <a:noFill/>
            </p:spPr>
            <p:txBody>
              <a:bodyPr wrap="square" rtlCol="0">
                <a:spAutoFit/>
              </a:bodyPr>
              <a:lstStyle/>
              <a:p>
                <a:r>
                  <a:rPr lang="en-US" sz="3600" dirty="0" err="1">
                    <a:solidFill>
                      <a:schemeClr val="bg1"/>
                    </a:solidFill>
                    <a:latin typeface="+mj-lt"/>
                  </a:rPr>
                  <a:t>npm</a:t>
                </a:r>
                <a:r>
                  <a:rPr lang="en-US" sz="3600" dirty="0">
                    <a:solidFill>
                      <a:schemeClr val="bg1"/>
                    </a:solidFill>
                    <a:latin typeface="+mj-lt"/>
                  </a:rPr>
                  <a:t> module</a:t>
                </a:r>
                <a:endParaRPr lang="uk-UA" sz="3600" dirty="0">
                  <a:solidFill>
                    <a:schemeClr val="bg1"/>
                  </a:solidFill>
                  <a:latin typeface="+mj-lt"/>
                </a:endParaRPr>
              </a:p>
            </p:txBody>
          </p:sp>
        </p:grpSp>
        <p:pic>
          <p:nvPicPr>
            <p:cNvPr id="4" name="Picture 3"/>
            <p:cNvPicPr>
              <a:picLocks noChangeAspect="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33518" y="7313813"/>
              <a:ext cx="734682" cy="285792"/>
            </a:xfrm>
            <a:prstGeom prst="rect">
              <a:avLst/>
            </a:prstGeom>
          </p:spPr>
        </p:pic>
      </p:grpSp>
      <p:grpSp>
        <p:nvGrpSpPr>
          <p:cNvPr id="37" name="Group 36"/>
          <p:cNvGrpSpPr/>
          <p:nvPr/>
        </p:nvGrpSpPr>
        <p:grpSpPr>
          <a:xfrm>
            <a:off x="11443661" y="5365053"/>
            <a:ext cx="5729966" cy="914400"/>
            <a:chOff x="11443661" y="5365053"/>
            <a:chExt cx="5729966" cy="914400"/>
          </a:xfrm>
        </p:grpSpPr>
        <p:grpSp>
          <p:nvGrpSpPr>
            <p:cNvPr id="22" name="Group 21"/>
            <p:cNvGrpSpPr/>
            <p:nvPr/>
          </p:nvGrpSpPr>
          <p:grpSpPr>
            <a:xfrm>
              <a:off x="11443661" y="5365053"/>
              <a:ext cx="5729966" cy="914400"/>
              <a:chOff x="10668000" y="6025719"/>
              <a:chExt cx="5729966" cy="914400"/>
            </a:xfrm>
          </p:grpSpPr>
          <p:sp>
            <p:nvSpPr>
              <p:cNvPr id="23" name="Oval 22"/>
              <p:cNvSpPr/>
              <p:nvPr/>
            </p:nvSpPr>
            <p:spPr>
              <a:xfrm>
                <a:off x="10668000" y="602571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29" name="TextBox 28"/>
              <p:cNvSpPr txBox="1"/>
              <p:nvPr/>
            </p:nvSpPr>
            <p:spPr>
              <a:xfrm>
                <a:off x="11861802" y="6116173"/>
                <a:ext cx="4536164" cy="646331"/>
              </a:xfrm>
              <a:prstGeom prst="rect">
                <a:avLst/>
              </a:prstGeom>
              <a:noFill/>
            </p:spPr>
            <p:txBody>
              <a:bodyPr wrap="square" rtlCol="0">
                <a:spAutoFit/>
              </a:bodyPr>
              <a:lstStyle/>
              <a:p>
                <a:r>
                  <a:rPr lang="en-US" sz="3600" dirty="0">
                    <a:solidFill>
                      <a:schemeClr val="bg1"/>
                    </a:solidFill>
                    <a:latin typeface="+mj-lt"/>
                  </a:rPr>
                  <a:t>Chrome extension</a:t>
                </a:r>
                <a:endParaRPr lang="uk-UA" sz="3600" dirty="0">
                  <a:solidFill>
                    <a:schemeClr val="bg1"/>
                  </a:solidFill>
                  <a:latin typeface="+mj-lt"/>
                </a:endParaRPr>
              </a:p>
            </p:txBody>
          </p:sp>
        </p:grpSp>
        <p:pic>
          <p:nvPicPr>
            <p:cNvPr id="6" name="Picture 5"/>
            <p:cNvPicPr>
              <a:picLocks noChangeAspect="1"/>
            </p:cNvPicPr>
            <p:nvPr/>
          </p:nvPicPr>
          <p:blipFill>
            <a:blip r:embed="rId5"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81373" y="5499896"/>
              <a:ext cx="638972" cy="638972"/>
            </a:xfrm>
            <a:prstGeom prst="rect">
              <a:avLst/>
            </a:prstGeom>
          </p:spPr>
        </p:pic>
      </p:grpSp>
      <p:grpSp>
        <p:nvGrpSpPr>
          <p:cNvPr id="38" name="Group 37"/>
          <p:cNvGrpSpPr/>
          <p:nvPr/>
        </p:nvGrpSpPr>
        <p:grpSpPr>
          <a:xfrm>
            <a:off x="11443661" y="3730598"/>
            <a:ext cx="5729966" cy="914400"/>
            <a:chOff x="11443661" y="3730598"/>
            <a:chExt cx="5729966" cy="914400"/>
          </a:xfrm>
        </p:grpSpPr>
        <p:grpSp>
          <p:nvGrpSpPr>
            <p:cNvPr id="17" name="Group 16"/>
            <p:cNvGrpSpPr/>
            <p:nvPr/>
          </p:nvGrpSpPr>
          <p:grpSpPr>
            <a:xfrm>
              <a:off x="11443661" y="3730598"/>
              <a:ext cx="5729966" cy="914400"/>
              <a:chOff x="10668000" y="4391264"/>
              <a:chExt cx="5729966" cy="914400"/>
            </a:xfrm>
          </p:grpSpPr>
          <p:sp>
            <p:nvSpPr>
              <p:cNvPr id="18" name="Oval 17"/>
              <p:cNvSpPr/>
              <p:nvPr/>
            </p:nvSpPr>
            <p:spPr>
              <a:xfrm>
                <a:off x="10668000" y="4391264"/>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20" name="TextBox 19"/>
              <p:cNvSpPr txBox="1"/>
              <p:nvPr/>
            </p:nvSpPr>
            <p:spPr>
              <a:xfrm>
                <a:off x="11861802" y="4429883"/>
                <a:ext cx="4536164" cy="646331"/>
              </a:xfrm>
              <a:prstGeom prst="rect">
                <a:avLst/>
              </a:prstGeom>
              <a:noFill/>
            </p:spPr>
            <p:txBody>
              <a:bodyPr wrap="square" rtlCol="0">
                <a:spAutoFit/>
              </a:bodyPr>
              <a:lstStyle/>
              <a:p>
                <a:r>
                  <a:rPr lang="en-US" sz="3600" dirty="0">
                    <a:solidFill>
                      <a:schemeClr val="bg1"/>
                    </a:solidFill>
                    <a:latin typeface="+mj-lt"/>
                  </a:rPr>
                  <a:t>open source</a:t>
                </a:r>
                <a:endParaRPr lang="uk-UA" sz="3600" dirty="0">
                  <a:solidFill>
                    <a:schemeClr val="bg1"/>
                  </a:solidFill>
                  <a:latin typeface="+mj-lt"/>
                </a:endParaRPr>
              </a:p>
            </p:txBody>
          </p:sp>
        </p:grpSp>
        <p:pic>
          <p:nvPicPr>
            <p:cNvPr id="7" name="Picture 6"/>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595279" y="3880259"/>
              <a:ext cx="625066" cy="625066"/>
            </a:xfrm>
            <a:prstGeom prst="rect">
              <a:avLst/>
            </a:prstGeom>
          </p:spPr>
        </p:pic>
      </p:grpSp>
      <p:grpSp>
        <p:nvGrpSpPr>
          <p:cNvPr id="39" name="Group 38"/>
          <p:cNvGrpSpPr/>
          <p:nvPr/>
        </p:nvGrpSpPr>
        <p:grpSpPr>
          <a:xfrm>
            <a:off x="11443657" y="2096053"/>
            <a:ext cx="5729970" cy="914490"/>
            <a:chOff x="11443657" y="2096053"/>
            <a:chExt cx="5729970" cy="914490"/>
          </a:xfrm>
        </p:grpSpPr>
        <p:grpSp>
          <p:nvGrpSpPr>
            <p:cNvPr id="12" name="Group 11"/>
            <p:cNvGrpSpPr/>
            <p:nvPr/>
          </p:nvGrpSpPr>
          <p:grpSpPr>
            <a:xfrm>
              <a:off x="11443661" y="2096143"/>
              <a:ext cx="5729966" cy="914400"/>
              <a:chOff x="10668000" y="2756809"/>
              <a:chExt cx="5729966" cy="914400"/>
            </a:xfrm>
          </p:grpSpPr>
          <p:sp>
            <p:nvSpPr>
              <p:cNvPr id="13" name="Oval 12"/>
              <p:cNvSpPr/>
              <p:nvPr/>
            </p:nvSpPr>
            <p:spPr>
              <a:xfrm>
                <a:off x="10668000" y="2756809"/>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15" name="TextBox 14"/>
              <p:cNvSpPr txBox="1"/>
              <p:nvPr/>
            </p:nvSpPr>
            <p:spPr>
              <a:xfrm>
                <a:off x="11861802" y="2890755"/>
                <a:ext cx="4536164" cy="646331"/>
              </a:xfrm>
              <a:prstGeom prst="rect">
                <a:avLst/>
              </a:prstGeom>
              <a:noFill/>
            </p:spPr>
            <p:txBody>
              <a:bodyPr wrap="square" rtlCol="0">
                <a:spAutoFit/>
              </a:bodyPr>
              <a:lstStyle/>
              <a:p>
                <a:r>
                  <a:rPr lang="en-US" sz="3600" dirty="0">
                    <a:solidFill>
                      <a:schemeClr val="bg1"/>
                    </a:solidFill>
                    <a:latin typeface="+mj-lt"/>
                  </a:rPr>
                  <a:t>built by Google</a:t>
                </a:r>
                <a:endParaRPr lang="uk-UA" sz="3600" dirty="0">
                  <a:solidFill>
                    <a:schemeClr val="bg1"/>
                  </a:solidFill>
                  <a:latin typeface="+mj-lt"/>
                </a:endParaRPr>
              </a:p>
            </p:txBody>
          </p:sp>
        </p:grpSp>
        <p:pic>
          <p:nvPicPr>
            <p:cNvPr id="8" name="Picture 7"/>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443657" y="2096053"/>
              <a:ext cx="914404" cy="914404"/>
            </a:xfrm>
            <a:prstGeom prst="rect">
              <a:avLst/>
            </a:prstGeom>
          </p:spPr>
        </p:pic>
      </p:grpSp>
      <p:sp>
        <p:nvSpPr>
          <p:cNvPr id="26" name="TextBox 25"/>
          <p:cNvSpPr txBox="1"/>
          <p:nvPr/>
        </p:nvSpPr>
        <p:spPr>
          <a:xfrm>
            <a:off x="16362145" y="9796895"/>
            <a:ext cx="1905000" cy="507831"/>
          </a:xfrm>
          <a:prstGeom prst="rect">
            <a:avLst/>
          </a:prstGeom>
          <a:noFill/>
        </p:spPr>
        <p:txBody>
          <a:bodyPr wrap="square" rtlCol="0">
            <a:spAutoFit/>
          </a:bodyPr>
          <a:lstStyle/>
          <a:p>
            <a:pPr algn="r"/>
            <a:r>
              <a:rPr lang="en-US" dirty="0">
                <a:solidFill>
                  <a:schemeClr val="bg2"/>
                </a:solidFill>
                <a:latin typeface="FontAwesome" pitchFamily="2" charset="0"/>
              </a:rPr>
              <a:t></a:t>
            </a:r>
          </a:p>
        </p:txBody>
      </p:sp>
    </p:spTree>
    <p:extLst>
      <p:ext uri="{BB962C8B-B14F-4D97-AF65-F5344CB8AC3E}">
        <p14:creationId xmlns:p14="http://schemas.microsoft.com/office/powerpoint/2010/main" val="19687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675" decel="100000" fill="hold"/>
                                        <p:tgtEl>
                                          <p:spTgt spid="39"/>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750"/>
                                        <p:tgtEl>
                                          <p:spTgt spid="38"/>
                                        </p:tgtEl>
                                      </p:cBhvr>
                                    </p:animEffect>
                                    <p:anim calcmode="lin" valueType="num">
                                      <p:cBhvr>
                                        <p:cTn id="14" dur="750" fill="hold"/>
                                        <p:tgtEl>
                                          <p:spTgt spid="38"/>
                                        </p:tgtEl>
                                        <p:attrNameLst>
                                          <p:attrName>ppt_x</p:attrName>
                                        </p:attrNameLst>
                                      </p:cBhvr>
                                      <p:tavLst>
                                        <p:tav tm="0">
                                          <p:val>
                                            <p:strVal val="#ppt_x"/>
                                          </p:val>
                                        </p:tav>
                                        <p:tav tm="100000">
                                          <p:val>
                                            <p:strVal val="#ppt_x"/>
                                          </p:val>
                                        </p:tav>
                                      </p:tavLst>
                                    </p:anim>
                                    <p:anim calcmode="lin" valueType="num">
                                      <p:cBhvr>
                                        <p:cTn id="15" dur="675" decel="100000" fill="hold"/>
                                        <p:tgtEl>
                                          <p:spTgt spid="38"/>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750"/>
                                        <p:tgtEl>
                                          <p:spTgt spid="37"/>
                                        </p:tgtEl>
                                      </p:cBhvr>
                                    </p:animEffect>
                                    <p:anim calcmode="lin" valueType="num">
                                      <p:cBhvr>
                                        <p:cTn id="20" dur="750" fill="hold"/>
                                        <p:tgtEl>
                                          <p:spTgt spid="37"/>
                                        </p:tgtEl>
                                        <p:attrNameLst>
                                          <p:attrName>ppt_x</p:attrName>
                                        </p:attrNameLst>
                                      </p:cBhvr>
                                      <p:tavLst>
                                        <p:tav tm="0">
                                          <p:val>
                                            <p:strVal val="#ppt_x"/>
                                          </p:val>
                                        </p:tav>
                                        <p:tav tm="100000">
                                          <p:val>
                                            <p:strVal val="#ppt_x"/>
                                          </p:val>
                                        </p:tav>
                                      </p:tavLst>
                                    </p:anim>
                                    <p:anim calcmode="lin" valueType="num">
                                      <p:cBhvr>
                                        <p:cTn id="21" dur="675" decel="100000" fill="hold"/>
                                        <p:tgtEl>
                                          <p:spTgt spid="37"/>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37"/>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750"/>
                                        <p:tgtEl>
                                          <p:spTgt spid="36"/>
                                        </p:tgtEl>
                                      </p:cBhvr>
                                    </p:animEffect>
                                    <p:anim calcmode="lin" valueType="num">
                                      <p:cBhvr>
                                        <p:cTn id="26" dur="750" fill="hold"/>
                                        <p:tgtEl>
                                          <p:spTgt spid="36"/>
                                        </p:tgtEl>
                                        <p:attrNameLst>
                                          <p:attrName>ppt_x</p:attrName>
                                        </p:attrNameLst>
                                      </p:cBhvr>
                                      <p:tavLst>
                                        <p:tav tm="0">
                                          <p:val>
                                            <p:strVal val="#ppt_x"/>
                                          </p:val>
                                        </p:tav>
                                        <p:tav tm="100000">
                                          <p:val>
                                            <p:strVal val="#ppt_x"/>
                                          </p:val>
                                        </p:tav>
                                      </p:tavLst>
                                    </p:anim>
                                    <p:anim calcmode="lin" valueType="num">
                                      <p:cBhvr>
                                        <p:cTn id="27" dur="675" decel="100000" fill="hold"/>
                                        <p:tgtEl>
                                          <p:spTgt spid="36"/>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3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3</a:t>
            </a:r>
            <a:endParaRPr lang="en-US" sz="6000" dirty="0">
              <a:solidFill>
                <a:schemeClr val="bg2">
                  <a:lumMod val="75000"/>
                </a:schemeClr>
              </a:solidFill>
              <a:latin typeface="Wilderness Typeface" panose="00000500000000000000" pitchFamily="2" charset="0"/>
            </a:endParaRPr>
          </a:p>
        </p:txBody>
      </p:sp>
      <p:sp>
        <p:nvSpPr>
          <p:cNvPr id="3" name="TextBox 2"/>
          <p:cNvSpPr txBox="1"/>
          <p:nvPr/>
        </p:nvSpPr>
        <p:spPr>
          <a:xfrm>
            <a:off x="6058549" y="6494502"/>
            <a:ext cx="6165470"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re-engageable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57912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8110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7694393" y="1562100"/>
            <a:ext cx="2057400" cy="4939814"/>
          </a:xfrm>
          <a:prstGeom prst="rect">
            <a:avLst/>
          </a:prstGeom>
          <a:noFill/>
        </p:spPr>
        <p:txBody>
          <a:bodyPr wrap="square" rtlCol="0">
            <a:spAutoFit/>
          </a:bodyPr>
          <a:lstStyle/>
          <a:p>
            <a:pPr algn="ctr"/>
            <a:r>
              <a:rPr lang="en-US" sz="28700" dirty="0">
                <a:solidFill>
                  <a:schemeClr val="accent6"/>
                </a:solidFill>
                <a:latin typeface="FontAwesome" pitchFamily="2" charset="0"/>
              </a:rPr>
              <a:t></a:t>
            </a:r>
          </a:p>
          <a:p>
            <a:pPr algn="ctr"/>
            <a:endParaRPr lang="en-US" sz="2800" dirty="0">
              <a:solidFill>
                <a:schemeClr val="accent6"/>
              </a:solidFill>
            </a:endParaRPr>
          </a:p>
        </p:txBody>
      </p:sp>
    </p:spTree>
    <p:extLst>
      <p:ext uri="{BB962C8B-B14F-4D97-AF65-F5344CB8AC3E}">
        <p14:creationId xmlns:p14="http://schemas.microsoft.com/office/powerpoint/2010/main" val="427678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16992600" y="235382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0" name="Oval 39"/>
          <p:cNvSpPr/>
          <p:nvPr/>
        </p:nvSpPr>
        <p:spPr>
          <a:xfrm>
            <a:off x="16992600" y="3367664"/>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1" name="Oval 40"/>
          <p:cNvSpPr/>
          <p:nvPr/>
        </p:nvSpPr>
        <p:spPr>
          <a:xfrm>
            <a:off x="16992600" y="43815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2" name="Oval 41"/>
          <p:cNvSpPr/>
          <p:nvPr/>
        </p:nvSpPr>
        <p:spPr>
          <a:xfrm>
            <a:off x="16992600" y="541375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Straight Connector 59"/>
          <p:cNvCxnSpPr/>
          <p:nvPr/>
        </p:nvCxnSpPr>
        <p:spPr>
          <a:xfrm flipH="1" flipV="1">
            <a:off x="4789467" y="3837525"/>
            <a:ext cx="8324623" cy="11565"/>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cxnSp>
        <p:nvCxnSpPr>
          <p:cNvPr id="53" name="Straight Connector 52"/>
          <p:cNvCxnSpPr/>
          <p:nvPr/>
        </p:nvCxnSpPr>
        <p:spPr>
          <a:xfrm flipH="1">
            <a:off x="4789466" y="3848100"/>
            <a:ext cx="8324624" cy="0"/>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endCxn id="3" idx="3"/>
          </p:cNvCxnSpPr>
          <p:nvPr/>
        </p:nvCxnSpPr>
        <p:spPr>
          <a:xfrm flipH="1" flipV="1">
            <a:off x="4789466" y="3860759"/>
            <a:ext cx="2297136" cy="3065370"/>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4800600" y="3848100"/>
            <a:ext cx="2222176" cy="3065370"/>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Tree>
    <p:extLst>
      <p:ext uri="{BB962C8B-B14F-4D97-AF65-F5344CB8AC3E}">
        <p14:creationId xmlns:p14="http://schemas.microsoft.com/office/powerpoint/2010/main" val="2382467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anim calcmode="lin" valueType="num">
                                      <p:cBhvr>
                                        <p:cTn id="8" dur="750" fill="hold"/>
                                        <p:tgtEl>
                                          <p:spTgt spid="17"/>
                                        </p:tgtEl>
                                        <p:attrNameLst>
                                          <p:attrName>ppt_x</p:attrName>
                                        </p:attrNameLst>
                                      </p:cBhvr>
                                      <p:tavLst>
                                        <p:tav tm="0">
                                          <p:val>
                                            <p:strVal val="#ppt_x"/>
                                          </p:val>
                                        </p:tav>
                                        <p:tav tm="100000">
                                          <p:val>
                                            <p:strVal val="#ppt_x"/>
                                          </p:val>
                                        </p:tav>
                                      </p:tavLst>
                                    </p:anim>
                                    <p:anim calcmode="lin" valueType="num">
                                      <p:cBhvr>
                                        <p:cTn id="9" dur="675" decel="100000" fill="hold"/>
                                        <p:tgtEl>
                                          <p:spTgt spid="17"/>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750"/>
                                        <p:tgtEl>
                                          <p:spTgt spid="50"/>
                                        </p:tgtEl>
                                      </p:cBhvr>
                                    </p:animEffect>
                                    <p:anim calcmode="lin" valueType="num">
                                      <p:cBhvr>
                                        <p:cTn id="20" dur="750" fill="hold"/>
                                        <p:tgtEl>
                                          <p:spTgt spid="50"/>
                                        </p:tgtEl>
                                        <p:attrNameLst>
                                          <p:attrName>ppt_x</p:attrName>
                                        </p:attrNameLst>
                                      </p:cBhvr>
                                      <p:tavLst>
                                        <p:tav tm="0">
                                          <p:val>
                                            <p:strVal val="#ppt_x"/>
                                          </p:val>
                                        </p:tav>
                                        <p:tav tm="100000">
                                          <p:val>
                                            <p:strVal val="#ppt_x"/>
                                          </p:val>
                                        </p:tav>
                                      </p:tavLst>
                                    </p:anim>
                                    <p:anim calcmode="lin" valueType="num">
                                      <p:cBhvr>
                                        <p:cTn id="21" dur="675" decel="100000" fill="hold"/>
                                        <p:tgtEl>
                                          <p:spTgt spid="50"/>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xit" presetSubtype="2" fill="hold" nodeType="afterEffect">
                                  <p:stCondLst>
                                    <p:cond delay="0"/>
                                  </p:stCondLst>
                                  <p:childTnLst>
                                    <p:animEffect transition="out" filter="wipe(right)">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par>
                          <p:cTn id="41" fill="hold">
                            <p:stCondLst>
                              <p:cond delay="1500"/>
                            </p:stCondLst>
                            <p:childTnLst>
                              <p:par>
                                <p:cTn id="42" presetID="22" presetClass="exit" presetSubtype="8" fill="hold" nodeType="afterEffect">
                                  <p:stCondLst>
                                    <p:cond delay="0"/>
                                  </p:stCondLst>
                                  <p:childTnLst>
                                    <p:animEffect transition="out" filter="wipe(left)">
                                      <p:cBhvr>
                                        <p:cTn id="43" dur="500"/>
                                        <p:tgtEl>
                                          <p:spTgt spid="53"/>
                                        </p:tgtEl>
                                      </p:cBhvr>
                                    </p:animEffect>
                                    <p:set>
                                      <p:cBhvr>
                                        <p:cTn id="44" dur="1" fill="hold">
                                          <p:stCondLst>
                                            <p:cond delay="499"/>
                                          </p:stCondLst>
                                        </p:cTn>
                                        <p:tgtEl>
                                          <p:spTgt spid="53"/>
                                        </p:tgtEl>
                                        <p:attrNameLst>
                                          <p:attrName>style.visibility</p:attrName>
                                        </p:attrNameLst>
                                      </p:cBhvr>
                                      <p:to>
                                        <p:strVal val="hidden"/>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xit" presetSubtype="0" fill="hold" grpId="3" nodeType="withEffect">
                                  <p:stCondLst>
                                    <p:cond delay="500"/>
                                  </p:stCondLst>
                                  <p:childTnLst>
                                    <p:set>
                                      <p:cBhvr>
                                        <p:cTn id="49" dur="1" fill="hold">
                                          <p:stCondLst>
                                            <p:cond delay="0"/>
                                          </p:stCondLst>
                                        </p:cTn>
                                        <p:tgtEl>
                                          <p:spTgt spid="39"/>
                                        </p:tgtEl>
                                        <p:attrNameLst>
                                          <p:attrName>style.visibility</p:attrName>
                                        </p:attrNameLst>
                                      </p:cBhvr>
                                      <p:to>
                                        <p:strVal val="hidden"/>
                                      </p:to>
                                    </p:set>
                                  </p:childTnLst>
                                </p:cTn>
                              </p:par>
                              <p:par>
                                <p:cTn id="50" presetID="1" presetClass="entr" presetSubtype="0" fill="hold" grpId="0" nodeType="withEffect">
                                  <p:stCondLst>
                                    <p:cond delay="25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xit" presetSubtype="0" fill="hold" grpId="1" nodeType="withEffect">
                                  <p:stCondLst>
                                    <p:cond delay="750"/>
                                  </p:stCondLst>
                                  <p:childTnLst>
                                    <p:set>
                                      <p:cBhvr>
                                        <p:cTn id="53" dur="1" fill="hold">
                                          <p:stCondLst>
                                            <p:cond delay="0"/>
                                          </p:stCondLst>
                                        </p:cTn>
                                        <p:tgtEl>
                                          <p:spTgt spid="41"/>
                                        </p:tgtEl>
                                        <p:attrNameLst>
                                          <p:attrName>style.visibility</p:attrName>
                                        </p:attrNameLst>
                                      </p:cBhvr>
                                      <p:to>
                                        <p:strVal val="hidden"/>
                                      </p:to>
                                    </p:set>
                                  </p:childTnLst>
                                </p:cTn>
                              </p:par>
                              <p:par>
                                <p:cTn id="54" presetID="1" presetClass="entr" presetSubtype="0" fill="hold" grpId="0" nodeType="withEffect">
                                  <p:stCondLst>
                                    <p:cond delay="1000"/>
                                  </p:stCondLst>
                                  <p:childTnLst>
                                    <p:set>
                                      <p:cBhvr>
                                        <p:cTn id="55" dur="1" fill="hold">
                                          <p:stCondLst>
                                            <p:cond delay="0"/>
                                          </p:stCondLst>
                                        </p:cTn>
                                        <p:tgtEl>
                                          <p:spTgt spid="40"/>
                                        </p:tgtEl>
                                        <p:attrNameLst>
                                          <p:attrName>style.visibility</p:attrName>
                                        </p:attrNameLst>
                                      </p:cBhvr>
                                      <p:to>
                                        <p:strVal val="visible"/>
                                      </p:to>
                                    </p:set>
                                  </p:childTnLst>
                                </p:cTn>
                              </p:par>
                              <p:par>
                                <p:cTn id="56" presetID="1" presetClass="exit" presetSubtype="0" fill="hold" grpId="1" nodeType="withEffect">
                                  <p:stCondLst>
                                    <p:cond delay="1750"/>
                                  </p:stCondLst>
                                  <p:childTnLst>
                                    <p:set>
                                      <p:cBhvr>
                                        <p:cTn id="57" dur="1" fill="hold">
                                          <p:stCondLst>
                                            <p:cond delay="0"/>
                                          </p:stCondLst>
                                        </p:cTn>
                                        <p:tgtEl>
                                          <p:spTgt spid="40"/>
                                        </p:tgtEl>
                                        <p:attrNameLst>
                                          <p:attrName>style.visibility</p:attrName>
                                        </p:attrNameLst>
                                      </p:cBhvr>
                                      <p:to>
                                        <p:strVal val="hidden"/>
                                      </p:to>
                                    </p:set>
                                  </p:childTnLst>
                                </p:cTn>
                              </p:par>
                              <p:par>
                                <p:cTn id="58" presetID="1" presetClass="entr" presetSubtype="0" fill="hold" grpId="0" nodeType="withEffect">
                                  <p:stCondLst>
                                    <p:cond delay="175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xit" presetSubtype="0" fill="hold" grpId="1" nodeType="withEffect">
                                  <p:stCondLst>
                                    <p:cond delay="2250"/>
                                  </p:stCondLst>
                                  <p:childTnLst>
                                    <p:set>
                                      <p:cBhvr>
                                        <p:cTn id="61" dur="1" fill="hold">
                                          <p:stCondLst>
                                            <p:cond delay="0"/>
                                          </p:stCondLst>
                                        </p:cTn>
                                        <p:tgtEl>
                                          <p:spTgt spid="42"/>
                                        </p:tgtEl>
                                        <p:attrNameLst>
                                          <p:attrName>style.visibility</p:attrName>
                                        </p:attrNameLst>
                                      </p:cBhvr>
                                      <p:to>
                                        <p:strVal val="hidden"/>
                                      </p:to>
                                    </p:set>
                                  </p:childTnLst>
                                </p:cTn>
                              </p:par>
                              <p:par>
                                <p:cTn id="62" presetID="1" presetClass="entr" presetSubtype="0" fill="hold" grpId="1" nodeType="withEffect">
                                  <p:stCondLst>
                                    <p:cond delay="2750"/>
                                  </p:stCondLst>
                                  <p:childTnLst>
                                    <p:set>
                                      <p:cBhvr>
                                        <p:cTn id="63" dur="1" fill="hold">
                                          <p:stCondLst>
                                            <p:cond delay="0"/>
                                          </p:stCondLst>
                                        </p:cTn>
                                        <p:tgtEl>
                                          <p:spTgt spid="39"/>
                                        </p:tgtEl>
                                        <p:attrNameLst>
                                          <p:attrName>style.visibility</p:attrName>
                                        </p:attrNameLst>
                                      </p:cBhvr>
                                      <p:to>
                                        <p:strVal val="visible"/>
                                      </p:to>
                                    </p:set>
                                  </p:childTnLst>
                                </p:cTn>
                              </p:par>
                              <p:par>
                                <p:cTn id="64" presetID="1" presetClass="exit" presetSubtype="0" fill="hold" grpId="2" nodeType="withEffect">
                                  <p:stCondLst>
                                    <p:cond delay="3250"/>
                                  </p:stCondLst>
                                  <p:childTnLst>
                                    <p:set>
                                      <p:cBhvr>
                                        <p:cTn id="65" dur="1" fill="hold">
                                          <p:stCondLst>
                                            <p:cond delay="0"/>
                                          </p:stCondLst>
                                        </p:cTn>
                                        <p:tgtEl>
                                          <p:spTgt spid="39"/>
                                        </p:tgtEl>
                                        <p:attrNameLst>
                                          <p:attrName>style.visibility</p:attrName>
                                        </p:attrNameLst>
                                      </p:cBhvr>
                                      <p:to>
                                        <p:strVal val="hidden"/>
                                      </p:to>
                                    </p:set>
                                  </p:childTnLst>
                                </p:cTn>
                              </p:par>
                            </p:childTnLst>
                          </p:cTn>
                        </p:par>
                        <p:par>
                          <p:cTn id="66" fill="hold">
                            <p:stCondLst>
                              <p:cond delay="5250"/>
                            </p:stCondLst>
                            <p:childTnLst>
                              <p:par>
                                <p:cTn id="67" presetID="22" presetClass="entr" presetSubtype="2" fill="hold" nodeType="after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wipe(right)">
                                      <p:cBhvr>
                                        <p:cTn id="69" dur="500"/>
                                        <p:tgtEl>
                                          <p:spTgt spid="60"/>
                                        </p:tgtEl>
                                      </p:cBhvr>
                                    </p:animEffect>
                                  </p:childTnLst>
                                </p:cTn>
                              </p:par>
                            </p:childTnLst>
                          </p:cTn>
                        </p:par>
                        <p:par>
                          <p:cTn id="70" fill="hold">
                            <p:stCondLst>
                              <p:cond delay="5750"/>
                            </p:stCondLst>
                            <p:childTnLst>
                              <p:par>
                                <p:cTn id="71" presetID="22" presetClass="exit" presetSubtype="2" fill="hold" nodeType="afterEffect">
                                  <p:stCondLst>
                                    <p:cond delay="0"/>
                                  </p:stCondLst>
                                  <p:childTnLst>
                                    <p:animEffect transition="out" filter="wipe(right)">
                                      <p:cBhvr>
                                        <p:cTn id="72" dur="500"/>
                                        <p:tgtEl>
                                          <p:spTgt spid="60"/>
                                        </p:tgtEl>
                                      </p:cBhvr>
                                    </p:animEffect>
                                    <p:set>
                                      <p:cBhvr>
                                        <p:cTn id="73" dur="1" fill="hold">
                                          <p:stCondLst>
                                            <p:cond delay="499"/>
                                          </p:stCondLst>
                                        </p:cTn>
                                        <p:tgtEl>
                                          <p:spTgt spid="60"/>
                                        </p:tgtEl>
                                        <p:attrNameLst>
                                          <p:attrName>style.visibility</p:attrName>
                                        </p:attrNameLst>
                                      </p:cBhvr>
                                      <p:to>
                                        <p:strVal val="hidden"/>
                                      </p:to>
                                    </p:set>
                                  </p:childTnLst>
                                </p:cTn>
                              </p:par>
                            </p:childTnLst>
                          </p:cTn>
                        </p:par>
                        <p:par>
                          <p:cTn id="74" fill="hold">
                            <p:stCondLst>
                              <p:cond delay="6250"/>
                            </p:stCondLst>
                            <p:childTnLst>
                              <p:par>
                                <p:cTn id="75" presetID="22" presetClass="entr" presetSubtype="8"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par>
                          <p:cTn id="78" fill="hold">
                            <p:stCondLst>
                              <p:cond delay="6750"/>
                            </p:stCondLst>
                            <p:childTnLst>
                              <p:par>
                                <p:cTn id="79" presetID="22" presetClass="exit" presetSubtype="8" fill="hold" nodeType="afterEffect">
                                  <p:stCondLst>
                                    <p:cond delay="0"/>
                                  </p:stCondLst>
                                  <p:childTnLst>
                                    <p:animEffect transition="out" filter="wipe(left)">
                                      <p:cBhvr>
                                        <p:cTn id="80" dur="500"/>
                                        <p:tgtEl>
                                          <p:spTgt spid="12"/>
                                        </p:tgtEl>
                                      </p:cBhvr>
                                    </p:animEffect>
                                    <p:set>
                                      <p:cBhvr>
                                        <p:cTn id="81" dur="1" fill="hold">
                                          <p:stCondLst>
                                            <p:cond delay="499"/>
                                          </p:stCondLst>
                                        </p:cTn>
                                        <p:tgtEl>
                                          <p:spTgt spid="12"/>
                                        </p:tgtEl>
                                        <p:attrNameLst>
                                          <p:attrName>style.visibility</p:attrName>
                                        </p:attrNameLst>
                                      </p:cBhvr>
                                      <p:to>
                                        <p:strVal val="hidden"/>
                                      </p:to>
                                    </p:set>
                                  </p:childTnLst>
                                </p:cTn>
                              </p:par>
                            </p:childTnLst>
                          </p:cTn>
                        </p:par>
                        <p:par>
                          <p:cTn id="82" fill="hold">
                            <p:stCondLst>
                              <p:cond delay="7250"/>
                            </p:stCondLst>
                            <p:childTnLst>
                              <p:par>
                                <p:cTn id="83" presetID="10" presetClass="entr" presetSubtype="0"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39" grpId="3" animBg="1"/>
      <p:bldP spid="40" grpId="0" animBg="1"/>
      <p:bldP spid="40" grpId="1" animBg="1"/>
      <p:bldP spid="41" grpId="0" animBg="1"/>
      <p:bldP spid="41" grpId="1" animBg="1"/>
      <p:bldP spid="42" grpId="0" animBg="1"/>
      <p:bldP spid="42" grpId="1" animBg="1"/>
      <p:bldP spid="3" grpId="0"/>
      <p:bldP spid="6" grpId="0"/>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16992600" y="235382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0" name="Oval 39"/>
          <p:cNvSpPr/>
          <p:nvPr/>
        </p:nvSpPr>
        <p:spPr>
          <a:xfrm>
            <a:off x="16992600" y="3367664"/>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1" name="Oval 40"/>
          <p:cNvSpPr/>
          <p:nvPr/>
        </p:nvSpPr>
        <p:spPr>
          <a:xfrm>
            <a:off x="16992600" y="43815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2" name="Oval 41"/>
          <p:cNvSpPr/>
          <p:nvPr/>
        </p:nvSpPr>
        <p:spPr>
          <a:xfrm>
            <a:off x="16992600" y="5413758"/>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Straight Connector 59"/>
          <p:cNvCxnSpPr/>
          <p:nvPr/>
        </p:nvCxnSpPr>
        <p:spPr>
          <a:xfrm flipH="1" flipV="1">
            <a:off x="4789467" y="3837525"/>
            <a:ext cx="8324623" cy="11565"/>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cxnSp>
        <p:nvCxnSpPr>
          <p:cNvPr id="13" name="Straight Connector 12"/>
          <p:cNvCxnSpPr/>
          <p:nvPr/>
        </p:nvCxnSpPr>
        <p:spPr>
          <a:xfrm flipV="1">
            <a:off x="11345732" y="3858676"/>
            <a:ext cx="1735910" cy="2373141"/>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
        <p:nvSpPr>
          <p:cNvPr id="55" name="TextBox 54"/>
          <p:cNvSpPr txBox="1"/>
          <p:nvPr/>
        </p:nvSpPr>
        <p:spPr>
          <a:xfrm>
            <a:off x="693822" y="8224689"/>
            <a:ext cx="3289034" cy="646331"/>
          </a:xfrm>
          <a:prstGeom prst="rect">
            <a:avLst/>
          </a:prstGeom>
          <a:noFill/>
        </p:spPr>
        <p:txBody>
          <a:bodyPr wrap="square" rtlCol="0">
            <a:spAutoFit/>
          </a:bodyPr>
          <a:lstStyle/>
          <a:p>
            <a:r>
              <a:rPr lang="en-US" sz="3600" dirty="0">
                <a:latin typeface="+mj-lt"/>
              </a:rPr>
              <a:t>send </a:t>
            </a:r>
            <a:r>
              <a:rPr lang="en-US" sz="3600" dirty="0">
                <a:solidFill>
                  <a:schemeClr val="accent6"/>
                </a:solidFill>
                <a:latin typeface="+mj-lt"/>
              </a:rPr>
              <a:t>message</a:t>
            </a:r>
            <a:endParaRPr lang="uk-UA" sz="3600" dirty="0">
              <a:solidFill>
                <a:schemeClr val="accent6"/>
              </a:solidFill>
              <a:latin typeface="+mj-lt"/>
            </a:endParaRPr>
          </a:p>
        </p:txBody>
      </p:sp>
    </p:spTree>
    <p:extLst>
      <p:ext uri="{BB962C8B-B14F-4D97-AF65-F5344CB8AC3E}">
        <p14:creationId xmlns:p14="http://schemas.microsoft.com/office/powerpoint/2010/main" val="5947126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4"/>
                                        </p:tgtEl>
                                        <p:attrNameLst>
                                          <p:attrName>style.opacity</p:attrName>
                                        </p:attrNameLst>
                                      </p:cBhvr>
                                      <p:to>
                                        <p:strVal val="0.25"/>
                                      </p:to>
                                    </p:set>
                                    <p:animEffect filter="image" prLst="opacity: 0.25">
                                      <p:cBhvr rctx="IE">
                                        <p:cTn id="7" dur="indefinite"/>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par>
                          <p:cTn id="16" fill="hold">
                            <p:stCondLst>
                              <p:cond delay="500"/>
                            </p:stCondLst>
                            <p:childTnLst>
                              <p:par>
                                <p:cTn id="17" presetID="22" presetClass="exit" presetSubtype="8" fill="hold" nodeType="afterEffect">
                                  <p:stCondLst>
                                    <p:cond delay="0"/>
                                  </p:stCondLst>
                                  <p:childTnLst>
                                    <p:animEffect transition="out" filter="wipe(left)">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xit" presetSubtype="0" fill="hold" grpId="3" nodeType="withEffect">
                                  <p:stCondLst>
                                    <p:cond delay="500"/>
                                  </p:stCondLst>
                                  <p:childTnLst>
                                    <p:set>
                                      <p:cBhvr>
                                        <p:cTn id="24" dur="1" fill="hold">
                                          <p:stCondLst>
                                            <p:cond delay="0"/>
                                          </p:stCondLst>
                                        </p:cTn>
                                        <p:tgtEl>
                                          <p:spTgt spid="39"/>
                                        </p:tgtEl>
                                        <p:attrNameLst>
                                          <p:attrName>style.visibility</p:attrName>
                                        </p:attrNameLst>
                                      </p:cBhvr>
                                      <p:to>
                                        <p:strVal val="hidden"/>
                                      </p:to>
                                    </p:set>
                                  </p:childTnLst>
                                </p:cTn>
                              </p:par>
                              <p:par>
                                <p:cTn id="25" presetID="1" presetClass="entr" presetSubtype="0" fill="hold" grpId="0" nodeType="withEffect">
                                  <p:stCondLst>
                                    <p:cond delay="25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xit" presetSubtype="0" fill="hold" grpId="1" nodeType="withEffect">
                                  <p:stCondLst>
                                    <p:cond delay="750"/>
                                  </p:stCondLst>
                                  <p:childTnLst>
                                    <p:set>
                                      <p:cBhvr>
                                        <p:cTn id="28" dur="1" fill="hold">
                                          <p:stCondLst>
                                            <p:cond delay="0"/>
                                          </p:stCondLst>
                                        </p:cTn>
                                        <p:tgtEl>
                                          <p:spTgt spid="41"/>
                                        </p:tgtEl>
                                        <p:attrNameLst>
                                          <p:attrName>style.visibility</p:attrName>
                                        </p:attrNameLst>
                                      </p:cBhvr>
                                      <p:to>
                                        <p:strVal val="hidden"/>
                                      </p:to>
                                    </p:set>
                                  </p:childTnLst>
                                </p:cTn>
                              </p:par>
                              <p:par>
                                <p:cTn id="29" presetID="1" presetClass="entr" presetSubtype="0" fill="hold" grpId="0" nodeType="withEffect">
                                  <p:stCondLst>
                                    <p:cond delay="100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xit" presetSubtype="0" fill="hold" grpId="1" nodeType="withEffect">
                                  <p:stCondLst>
                                    <p:cond delay="1750"/>
                                  </p:stCondLst>
                                  <p:childTnLst>
                                    <p:set>
                                      <p:cBhvr>
                                        <p:cTn id="32" dur="1" fill="hold">
                                          <p:stCondLst>
                                            <p:cond delay="0"/>
                                          </p:stCondLst>
                                        </p:cTn>
                                        <p:tgtEl>
                                          <p:spTgt spid="40"/>
                                        </p:tgtEl>
                                        <p:attrNameLst>
                                          <p:attrName>style.visibility</p:attrName>
                                        </p:attrNameLst>
                                      </p:cBhvr>
                                      <p:to>
                                        <p:strVal val="hidden"/>
                                      </p:to>
                                    </p:set>
                                  </p:childTnLst>
                                </p:cTn>
                              </p:par>
                              <p:par>
                                <p:cTn id="33" presetID="1" presetClass="entr" presetSubtype="0" fill="hold" grpId="0" nodeType="withEffect">
                                  <p:stCondLst>
                                    <p:cond delay="175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xit" presetSubtype="0" fill="hold" grpId="1" nodeType="withEffect">
                                  <p:stCondLst>
                                    <p:cond delay="225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ntr" presetSubtype="0" fill="hold" grpId="1" nodeType="withEffect">
                                  <p:stCondLst>
                                    <p:cond delay="275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xit" presetSubtype="0" fill="hold" grpId="2" nodeType="withEffect">
                                  <p:stCondLst>
                                    <p:cond delay="3250"/>
                                  </p:stCondLst>
                                  <p:childTnLst>
                                    <p:set>
                                      <p:cBhvr>
                                        <p:cTn id="40" dur="1" fill="hold">
                                          <p:stCondLst>
                                            <p:cond delay="0"/>
                                          </p:stCondLst>
                                        </p:cTn>
                                        <p:tgtEl>
                                          <p:spTgt spid="39"/>
                                        </p:tgtEl>
                                        <p:attrNameLst>
                                          <p:attrName>style.visibility</p:attrName>
                                        </p:attrNameLst>
                                      </p:cBhvr>
                                      <p:to>
                                        <p:strVal val="hidden"/>
                                      </p:to>
                                    </p:set>
                                  </p:childTnLst>
                                </p:cTn>
                              </p:par>
                            </p:childTnLst>
                          </p:cTn>
                        </p:par>
                        <p:par>
                          <p:cTn id="41" fill="hold">
                            <p:stCondLst>
                              <p:cond delay="5250"/>
                            </p:stCondLst>
                            <p:childTnLst>
                              <p:par>
                                <p:cTn id="42" presetID="22" presetClass="entr" presetSubtype="2" fill="hold"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right)">
                                      <p:cBhvr>
                                        <p:cTn id="44" dur="500"/>
                                        <p:tgtEl>
                                          <p:spTgt spid="60"/>
                                        </p:tgtEl>
                                      </p:cBhvr>
                                    </p:animEffect>
                                  </p:childTnLst>
                                </p:cTn>
                              </p:par>
                            </p:childTnLst>
                          </p:cTn>
                        </p:par>
                        <p:par>
                          <p:cTn id="45" fill="hold">
                            <p:stCondLst>
                              <p:cond delay="5750"/>
                            </p:stCondLst>
                            <p:childTnLst>
                              <p:par>
                                <p:cTn id="46" presetID="22" presetClass="exit" presetSubtype="2" fill="hold" nodeType="afterEffect">
                                  <p:stCondLst>
                                    <p:cond delay="0"/>
                                  </p:stCondLst>
                                  <p:childTnLst>
                                    <p:animEffect transition="out" filter="wipe(right)">
                                      <p:cBhvr>
                                        <p:cTn id="47" dur="500"/>
                                        <p:tgtEl>
                                          <p:spTgt spid="60"/>
                                        </p:tgtEl>
                                      </p:cBhvr>
                                    </p:animEffect>
                                    <p:set>
                                      <p:cBhvr>
                                        <p:cTn id="48"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39" grpId="2" animBg="1"/>
      <p:bldP spid="39" grpId="3" animBg="1"/>
      <p:bldP spid="40" grpId="0" animBg="1"/>
      <p:bldP spid="40" grpId="1" animBg="1"/>
      <p:bldP spid="41" grpId="0" animBg="1"/>
      <p:bldP spid="41" grpId="1" animBg="1"/>
      <p:bldP spid="42" grpId="0" animBg="1"/>
      <p:bldP spid="42" grpId="1" animBg="1"/>
      <p:bldP spid="54" grpId="0"/>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3527366" y="1417219"/>
            <a:ext cx="4211590" cy="5542382"/>
            <a:chOff x="13527366" y="1417219"/>
            <a:chExt cx="4211590" cy="5542382"/>
          </a:xfrm>
        </p:grpSpPr>
        <p:grpSp>
          <p:nvGrpSpPr>
            <p:cNvPr id="7" name="Group 6"/>
            <p:cNvGrpSpPr/>
            <p:nvPr/>
          </p:nvGrpSpPr>
          <p:grpSpPr>
            <a:xfrm>
              <a:off x="13928956" y="1417219"/>
              <a:ext cx="3810000" cy="5542382"/>
              <a:chOff x="13182600" y="1976445"/>
              <a:chExt cx="3810000" cy="5542382"/>
            </a:xfrm>
          </p:grpSpPr>
          <p:sp>
            <p:nvSpPr>
              <p:cNvPr id="24" name="TextBox 23"/>
              <p:cNvSpPr txBox="1"/>
              <p:nvPr/>
            </p:nvSpPr>
            <p:spPr>
              <a:xfrm>
                <a:off x="13182600" y="1976445"/>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31" name="TextBox 30"/>
              <p:cNvSpPr txBox="1"/>
              <p:nvPr/>
            </p:nvSpPr>
            <p:spPr>
              <a:xfrm>
                <a:off x="13182600" y="3009900"/>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grpSp>
        <p:sp>
          <p:nvSpPr>
            <p:cNvPr id="33" name="Oval 32"/>
            <p:cNvSpPr/>
            <p:nvPr/>
          </p:nvSpPr>
          <p:spPr>
            <a:xfrm>
              <a:off x="13527366" y="21314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8" name="Picture 4" descr="https://www.seeklogo.net/wp-content/uploads/2015/09/google-favicon-vector-400x400.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40066" y="2159233"/>
              <a:ext cx="853999" cy="853998"/>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3527366" y="31728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7" name="Oval 36"/>
            <p:cNvSpPr/>
            <p:nvPr/>
          </p:nvSpPr>
          <p:spPr>
            <a:xfrm>
              <a:off x="13527366" y="42142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8" name="Oval 37"/>
            <p:cNvSpPr/>
            <p:nvPr/>
          </p:nvSpPr>
          <p:spPr>
            <a:xfrm>
              <a:off x="13527366" y="5255645"/>
              <a:ext cx="874434" cy="874432"/>
            </a:xfrm>
            <a:prstGeom prst="ellipse">
              <a:avLst/>
            </a:prstGeom>
            <a:solidFill>
              <a:srgbClr val="F2F2F5"/>
            </a:solid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7" name="Picture 8" descr="http://ffp4g1ylyit3jdyti1hqcvtb-wpengine.netdna-ssl.com/opendesign/files/2017/01/Mozilla-12jan-1500px_logo.jpg"/>
            <p:cNvPicPr>
              <a:picLocks noChangeAspect="1" noChangeArrowheads="1"/>
            </p:cNvPicPr>
            <p:nvPr/>
          </p:nvPicPr>
          <p:blipFill rotWithShape="1">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l="3737" t="28025" r="3828" b="34187"/>
            <a:stretch/>
          </p:blipFill>
          <p:spPr bwMode="auto">
            <a:xfrm>
              <a:off x="13593164" y="5584659"/>
              <a:ext cx="748571" cy="2164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commons/thumb/6/6e/Opera_2015_logo.svg/2000px-Opera_2015_logo.svg.png"/>
            <p:cNvPicPr>
              <a:picLocks noChangeAspect="1" noChangeArrowheads="1"/>
            </p:cNvPicPr>
            <p:nvPr/>
          </p:nvPicPr>
          <p:blipFill rotWithShape="1">
            <a:blip r:embed="rId5" cstate="print">
              <a:duotone>
                <a:schemeClr val="accent6">
                  <a:shade val="45000"/>
                  <a:satMod val="135000"/>
                </a:schemeClr>
                <a:prstClr val="white"/>
              </a:duotone>
              <a:extLst>
                <a:ext uri="{28A0092B-C50C-407E-A947-70E740481C1C}">
                  <a14:useLocalDpi xmlns:a14="http://schemas.microsoft.com/office/drawing/2010/main" val="0"/>
                </a:ext>
              </a:extLst>
            </a:blip>
            <a:srcRect r="61180"/>
            <a:stretch/>
          </p:blipFill>
          <p:spPr bwMode="auto">
            <a:xfrm>
              <a:off x="13589000" y="4273818"/>
              <a:ext cx="731500" cy="7660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diylogodesigns.com/blog/wp-content/uploads/2016/04/Microsoft-Logo-icon-png-Transparent-Background.png"/>
            <p:cNvPicPr>
              <a:picLocks noChangeAspect="1" noChangeArrowheads="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89000" y="3251072"/>
              <a:ext cx="749515" cy="74951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876300" y="571411"/>
            <a:ext cx="6210300" cy="1031051"/>
          </a:xfrm>
        </p:spPr>
        <p:txBody>
          <a:bodyPr/>
          <a:lstStyle/>
          <a:p>
            <a:pPr>
              <a:lnSpc>
                <a:spcPct val="100000"/>
              </a:lnSpc>
            </a:pPr>
            <a:r>
              <a:rPr lang="en-US" dirty="0">
                <a:latin typeface="+mj-lt"/>
              </a:rPr>
              <a:t>web push </a:t>
            </a:r>
            <a:r>
              <a:rPr lang="en-US" dirty="0">
                <a:solidFill>
                  <a:schemeClr val="accent6"/>
                </a:solidFill>
                <a:latin typeface="+mj-lt"/>
              </a:rPr>
              <a:t>overview</a:t>
            </a:r>
            <a:br>
              <a:rPr lang="en-US" dirty="0">
                <a:solidFill>
                  <a:schemeClr val="accent6"/>
                </a:solidFill>
              </a:rPr>
            </a:br>
            <a:r>
              <a:rPr lang="en-US" sz="1600" b="0" dirty="0">
                <a:solidFill>
                  <a:schemeClr val="tx2"/>
                </a:solidFill>
              </a:rPr>
              <a:t>Oct 31 == Dec 25, so Halloween is Christmas.</a:t>
            </a:r>
            <a:endParaRPr lang="uk-UA" b="0" dirty="0">
              <a:solidFill>
                <a:schemeClr val="tx2"/>
              </a:solidFill>
            </a:endParaRPr>
          </a:p>
        </p:txBody>
      </p:sp>
      <p:sp>
        <p:nvSpPr>
          <p:cNvPr id="3" name="TextBox 2"/>
          <p:cNvSpPr txBox="1"/>
          <p:nvPr/>
        </p:nvSpPr>
        <p:spPr>
          <a:xfrm>
            <a:off x="2286000" y="1606295"/>
            <a:ext cx="2503466"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grpSp>
        <p:nvGrpSpPr>
          <p:cNvPr id="17" name="Group 16"/>
          <p:cNvGrpSpPr/>
          <p:nvPr/>
        </p:nvGrpSpPr>
        <p:grpSpPr>
          <a:xfrm>
            <a:off x="6410499" y="5584659"/>
            <a:ext cx="4648200" cy="4831111"/>
            <a:chOff x="12801600" y="3543299"/>
            <a:chExt cx="4648200" cy="4831111"/>
          </a:xfrm>
        </p:grpSpPr>
        <p:sp>
          <p:nvSpPr>
            <p:cNvPr id="18" name="TextBox 17"/>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19" name="TextBox 18"/>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6" name="Rectangle 5"/>
          <p:cNvSpPr/>
          <p:nvPr/>
        </p:nvSpPr>
        <p:spPr>
          <a:xfrm>
            <a:off x="7798230" y="8210300"/>
            <a:ext cx="1449436" cy="1862048"/>
          </a:xfrm>
          <a:prstGeom prst="rect">
            <a:avLst/>
          </a:prstGeom>
        </p:spPr>
        <p:txBody>
          <a:bodyPr wrap="none">
            <a:spAutoFit/>
          </a:bodyPr>
          <a:lstStyle/>
          <a:p>
            <a:r>
              <a:rPr lang="en-US" sz="11500" dirty="0">
                <a:solidFill>
                  <a:schemeClr val="accent6"/>
                </a:solidFill>
                <a:latin typeface="FontAwesome" pitchFamily="2" charset="0"/>
              </a:rPr>
              <a:t></a:t>
            </a:r>
            <a:endParaRPr lang="en-US" sz="9600" dirty="0">
              <a:solidFill>
                <a:schemeClr val="accent6"/>
              </a:solidFill>
            </a:endParaRPr>
          </a:p>
        </p:txBody>
      </p:sp>
      <p:sp>
        <p:nvSpPr>
          <p:cNvPr id="54" name="TextBox 53"/>
          <p:cNvSpPr txBox="1"/>
          <p:nvPr/>
        </p:nvSpPr>
        <p:spPr>
          <a:xfrm>
            <a:off x="685567" y="7578358"/>
            <a:ext cx="3289034" cy="646331"/>
          </a:xfrm>
          <a:prstGeom prst="rect">
            <a:avLst/>
          </a:prstGeom>
          <a:noFill/>
        </p:spPr>
        <p:txBody>
          <a:bodyPr wrap="square" rtlCol="0">
            <a:spAutoFit/>
          </a:bodyPr>
          <a:lstStyle/>
          <a:p>
            <a:r>
              <a:rPr lang="en-US" sz="3600" dirty="0">
                <a:latin typeface="+mj-lt"/>
              </a:rPr>
              <a:t>configure </a:t>
            </a:r>
            <a:r>
              <a:rPr lang="en-US" sz="3600" dirty="0">
                <a:solidFill>
                  <a:schemeClr val="accent6"/>
                </a:solidFill>
                <a:latin typeface="+mj-lt"/>
              </a:rPr>
              <a:t>push</a:t>
            </a:r>
            <a:endParaRPr lang="uk-UA" sz="3600" dirty="0">
              <a:solidFill>
                <a:schemeClr val="accent6"/>
              </a:solidFill>
              <a:latin typeface="+mj-lt"/>
            </a:endParaRPr>
          </a:p>
        </p:txBody>
      </p:sp>
      <p:sp>
        <p:nvSpPr>
          <p:cNvPr id="55" name="TextBox 54"/>
          <p:cNvSpPr txBox="1"/>
          <p:nvPr/>
        </p:nvSpPr>
        <p:spPr>
          <a:xfrm>
            <a:off x="693822" y="8224689"/>
            <a:ext cx="3289034" cy="646331"/>
          </a:xfrm>
          <a:prstGeom prst="rect">
            <a:avLst/>
          </a:prstGeom>
          <a:noFill/>
        </p:spPr>
        <p:txBody>
          <a:bodyPr wrap="square" rtlCol="0">
            <a:spAutoFit/>
          </a:bodyPr>
          <a:lstStyle/>
          <a:p>
            <a:r>
              <a:rPr lang="en-US" sz="3600" dirty="0">
                <a:latin typeface="+mj-lt"/>
              </a:rPr>
              <a:t>send </a:t>
            </a:r>
            <a:r>
              <a:rPr lang="en-US" sz="3600" dirty="0">
                <a:solidFill>
                  <a:schemeClr val="accent6"/>
                </a:solidFill>
                <a:latin typeface="+mj-lt"/>
              </a:rPr>
              <a:t>message</a:t>
            </a:r>
            <a:endParaRPr lang="uk-UA" sz="3600" dirty="0">
              <a:solidFill>
                <a:schemeClr val="accent6"/>
              </a:solidFill>
              <a:latin typeface="+mj-lt"/>
            </a:endParaRPr>
          </a:p>
        </p:txBody>
      </p:sp>
      <p:sp>
        <p:nvSpPr>
          <p:cNvPr id="56" name="TextBox 55"/>
          <p:cNvSpPr txBox="1"/>
          <p:nvPr/>
        </p:nvSpPr>
        <p:spPr>
          <a:xfrm>
            <a:off x="693822" y="8871020"/>
            <a:ext cx="3801978" cy="646331"/>
          </a:xfrm>
          <a:prstGeom prst="rect">
            <a:avLst/>
          </a:prstGeom>
          <a:noFill/>
        </p:spPr>
        <p:txBody>
          <a:bodyPr wrap="square" rtlCol="0">
            <a:spAutoFit/>
          </a:bodyPr>
          <a:lstStyle/>
          <a:p>
            <a:r>
              <a:rPr lang="en-US" sz="3600" dirty="0">
                <a:latin typeface="+mj-lt"/>
              </a:rPr>
              <a:t>receive </a:t>
            </a:r>
            <a:r>
              <a:rPr lang="en-US" sz="3600" dirty="0">
                <a:solidFill>
                  <a:schemeClr val="accent6"/>
                </a:solidFill>
                <a:latin typeface="+mj-lt"/>
              </a:rPr>
              <a:t>message</a:t>
            </a:r>
            <a:endParaRPr lang="uk-UA" sz="3600" dirty="0">
              <a:solidFill>
                <a:schemeClr val="accent6"/>
              </a:solidFill>
              <a:latin typeface="+mj-lt"/>
            </a:endParaRPr>
          </a:p>
        </p:txBody>
      </p:sp>
      <p:grpSp>
        <p:nvGrpSpPr>
          <p:cNvPr id="9" name="Group 8"/>
          <p:cNvGrpSpPr/>
          <p:nvPr/>
        </p:nvGrpSpPr>
        <p:grpSpPr>
          <a:xfrm>
            <a:off x="2813833" y="3387426"/>
            <a:ext cx="1447800" cy="923330"/>
            <a:chOff x="2813833" y="3387426"/>
            <a:chExt cx="1447800" cy="923330"/>
          </a:xfrm>
        </p:grpSpPr>
        <p:sp>
          <p:nvSpPr>
            <p:cNvPr id="5" name="TextBox 4"/>
            <p:cNvSpPr txBox="1"/>
            <p:nvPr/>
          </p:nvSpPr>
          <p:spPr>
            <a:xfrm>
              <a:off x="3100866" y="3387426"/>
              <a:ext cx="873734"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endParaRPr lang="en-US" dirty="0">
                <a:solidFill>
                  <a:schemeClr val="accent6"/>
                </a:solidFill>
                <a:latin typeface="FontAwesome" pitchFamily="2" charset="0"/>
              </a:endParaRPr>
            </a:p>
          </p:txBody>
        </p:sp>
        <p:sp>
          <p:nvSpPr>
            <p:cNvPr id="8" name="TextBox 7"/>
            <p:cNvSpPr txBox="1"/>
            <p:nvPr/>
          </p:nvSpPr>
          <p:spPr>
            <a:xfrm>
              <a:off x="2813833" y="3660703"/>
              <a:ext cx="1447800" cy="461665"/>
            </a:xfrm>
            <a:prstGeom prst="rect">
              <a:avLst/>
            </a:prstGeom>
            <a:noFill/>
          </p:spPr>
          <p:txBody>
            <a:bodyPr wrap="square" rtlCol="0">
              <a:spAutoFit/>
            </a:bodyPr>
            <a:lstStyle/>
            <a:p>
              <a:pPr algn="ctr"/>
              <a:r>
                <a:rPr lang="en-US" sz="2400" b="1" dirty="0">
                  <a:solidFill>
                    <a:schemeClr val="bg2"/>
                  </a:solidFill>
                </a:rPr>
                <a:t>1</a:t>
              </a:r>
              <a:endParaRPr lang="en-US" sz="2000" b="1" dirty="0">
                <a:solidFill>
                  <a:schemeClr val="bg2"/>
                </a:solidFill>
              </a:endParaRPr>
            </a:p>
          </p:txBody>
        </p:sp>
      </p:grpSp>
      <p:sp>
        <p:nvSpPr>
          <p:cNvPr id="32" name="TextBox 31"/>
          <p:cNvSpPr txBox="1"/>
          <p:nvPr/>
        </p:nvSpPr>
        <p:spPr>
          <a:xfrm>
            <a:off x="16362145" y="9796895"/>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397895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54"/>
                                        </p:tgtEl>
                                        <p:attrNameLst>
                                          <p:attrName>style.opacity</p:attrName>
                                        </p:attrNameLst>
                                      </p:cBhvr>
                                      <p:to>
                                        <p:strVal val="0.25"/>
                                      </p:to>
                                    </p:set>
                                    <p:animEffect filter="image" prLst="opacity: 0.25">
                                      <p:cBhvr rctx="IE">
                                        <p:cTn id="7" dur="indefinite"/>
                                        <p:tgtEl>
                                          <p:spTgt spid="54"/>
                                        </p:tgtEl>
                                      </p:cBhvr>
                                    </p:animEffect>
                                  </p:childTnLst>
                                </p:cTn>
                              </p:par>
                              <p:par>
                                <p:cTn id="8" presetID="9" presetClass="emph" presetSubtype="0" grpId="0" nodeType="withEffect">
                                  <p:stCondLst>
                                    <p:cond delay="0"/>
                                  </p:stCondLst>
                                  <p:childTnLst>
                                    <p:set>
                                      <p:cBhvr>
                                        <p:cTn id="9" dur="indefinite"/>
                                        <p:tgtEl>
                                          <p:spTgt spid="55"/>
                                        </p:tgtEl>
                                        <p:attrNameLst>
                                          <p:attrName>style.opacity</p:attrName>
                                        </p:attrNameLst>
                                      </p:cBhvr>
                                      <p:to>
                                        <p:strVal val="0.25"/>
                                      </p:to>
                                    </p:set>
                                    <p:animEffect filter="image" prLst="opacity: 0.25">
                                      <p:cBhvr rctx="IE">
                                        <p:cTn id="10" dur="indefinite"/>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 calcmode="lin" valueType="num">
                                      <p:cBhvr>
                                        <p:cTn id="20" dur="500" fill="hold"/>
                                        <p:tgtEl>
                                          <p:spTgt spid="9"/>
                                        </p:tgtEl>
                                        <p:attrNameLst>
                                          <p:attrName>style.rotation</p:attrName>
                                        </p:attrNameLst>
                                      </p:cBhvr>
                                      <p:tavLst>
                                        <p:tav tm="0">
                                          <p:val>
                                            <p:fltVal val="360"/>
                                          </p:val>
                                        </p:tav>
                                        <p:tav tm="100000">
                                          <p:val>
                                            <p:fltVal val="0"/>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6819900" cy="1277273"/>
          </a:xfrm>
        </p:spPr>
        <p:txBody>
          <a:bodyPr/>
          <a:lstStyle/>
          <a:p>
            <a:pPr>
              <a:lnSpc>
                <a:spcPct val="100000"/>
              </a:lnSpc>
            </a:pPr>
            <a:r>
              <a:rPr lang="en-US" dirty="0">
                <a:latin typeface="+mj-lt"/>
              </a:rPr>
              <a:t>reach </a:t>
            </a:r>
            <a:r>
              <a:rPr lang="en-US" dirty="0">
                <a:solidFill>
                  <a:schemeClr val="accent6"/>
                </a:solidFill>
                <a:latin typeface="+mj-lt"/>
              </a:rPr>
              <a:t>vs. richness</a:t>
            </a:r>
            <a:br>
              <a:rPr lang="en-US" dirty="0"/>
            </a:br>
            <a:r>
              <a:rPr lang="en-US" sz="1600" b="0" dirty="0">
                <a:solidFill>
                  <a:schemeClr val="tx2"/>
                </a:solidFill>
              </a:rPr>
              <a:t>Fun Fact: The word “algorithm” was coined in tribute to </a:t>
            </a:r>
            <a:br>
              <a:rPr lang="en-US" sz="1600" b="0" dirty="0">
                <a:solidFill>
                  <a:schemeClr val="tx2"/>
                </a:solidFill>
              </a:rPr>
            </a:br>
            <a:r>
              <a:rPr lang="en-US" sz="1600" b="0" dirty="0">
                <a:solidFill>
                  <a:schemeClr val="tx2"/>
                </a:solidFill>
              </a:rPr>
              <a:t>Al Gore’s contribution to computer science.</a:t>
            </a:r>
            <a:endParaRPr lang="en-US" sz="4000" b="0" dirty="0">
              <a:solidFill>
                <a:schemeClr val="tx2"/>
              </a:solidFill>
            </a:endParaRPr>
          </a:p>
        </p:txBody>
      </p:sp>
      <p:grpSp>
        <p:nvGrpSpPr>
          <p:cNvPr id="4" name="Group 3"/>
          <p:cNvGrpSpPr/>
          <p:nvPr/>
        </p:nvGrpSpPr>
        <p:grpSpPr>
          <a:xfrm>
            <a:off x="12654276" y="419100"/>
            <a:ext cx="4875465" cy="3479954"/>
            <a:chOff x="9837420" y="1663546"/>
            <a:chExt cx="4875465" cy="3479954"/>
          </a:xfrm>
        </p:grpSpPr>
        <p:cxnSp>
          <p:nvCxnSpPr>
            <p:cNvPr id="5" name="Straight Connector 4"/>
            <p:cNvCxnSpPr/>
            <p:nvPr/>
          </p:nvCxnSpPr>
          <p:spPr>
            <a:xfrm flipH="1">
              <a:off x="9837420" y="4305300"/>
              <a:ext cx="1040130" cy="83820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877550" y="4305300"/>
              <a:ext cx="432164" cy="207511"/>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1309714" y="3426911"/>
              <a:ext cx="436653" cy="108590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1746367" y="3426910"/>
              <a:ext cx="1036776" cy="782470"/>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2783143" y="2664159"/>
              <a:ext cx="1670936" cy="1545221"/>
            </a:xfrm>
            <a:prstGeom prst="line">
              <a:avLst/>
            </a:prstGeom>
            <a:ln w="25400" cap="rnd">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rot="10800000">
              <a:off x="14255685" y="2425700"/>
              <a:ext cx="457200" cy="4572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11" name="TextBox 10"/>
            <p:cNvSpPr txBox="1"/>
            <p:nvPr/>
          </p:nvSpPr>
          <p:spPr>
            <a:xfrm>
              <a:off x="10975344" y="1663546"/>
              <a:ext cx="3640233" cy="1569660"/>
            </a:xfrm>
            <a:prstGeom prst="rect">
              <a:avLst/>
            </a:prstGeom>
            <a:noFill/>
            <a:effectLst>
              <a:outerShdw blurRad="419100" dist="38100" dir="5400000" algn="t" rotWithShape="0">
                <a:prstClr val="black">
                  <a:alpha val="10000"/>
                </a:prstClr>
              </a:outerShdw>
            </a:effectLst>
          </p:spPr>
          <p:txBody>
            <a:bodyPr wrap="square" rtlCol="0">
              <a:spAutoFit/>
            </a:bodyPr>
            <a:lstStyle/>
            <a:p>
              <a:r>
                <a:rPr lang="en-US" sz="4800" dirty="0">
                  <a:solidFill>
                    <a:schemeClr val="accent1"/>
                  </a:solidFill>
                  <a:latin typeface="+mj-lt"/>
                </a:rPr>
                <a:t>future is </a:t>
              </a:r>
            </a:p>
            <a:p>
              <a:r>
                <a:rPr lang="en-US" sz="4800" dirty="0">
                  <a:solidFill>
                    <a:schemeClr val="accent1"/>
                  </a:solidFill>
                  <a:latin typeface="+mj-lt"/>
                </a:rPr>
                <a:t>promising</a:t>
              </a:r>
              <a:endParaRPr lang="uk-UA" sz="4800" dirty="0">
                <a:solidFill>
                  <a:schemeClr val="accent1"/>
                </a:solidFill>
                <a:latin typeface="+mj-lt"/>
              </a:endParaRPr>
            </a:p>
          </p:txBody>
        </p:sp>
      </p:grpSp>
      <p:grpSp>
        <p:nvGrpSpPr>
          <p:cNvPr id="64" name="Group 63"/>
          <p:cNvGrpSpPr/>
          <p:nvPr/>
        </p:nvGrpSpPr>
        <p:grpSpPr>
          <a:xfrm>
            <a:off x="1447800" y="6578034"/>
            <a:ext cx="2286000" cy="2286000"/>
            <a:chOff x="1447800" y="5934045"/>
            <a:chExt cx="2286000" cy="2286000"/>
          </a:xfrm>
        </p:grpSpPr>
        <p:sp>
          <p:nvSpPr>
            <p:cNvPr id="13" name="Oval 12"/>
            <p:cNvSpPr/>
            <p:nvPr/>
          </p:nvSpPr>
          <p:spPr>
            <a:xfrm>
              <a:off x="14478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2" name="TextBox 21"/>
            <p:cNvSpPr txBox="1"/>
            <p:nvPr/>
          </p:nvSpPr>
          <p:spPr>
            <a:xfrm>
              <a:off x="1828800" y="61626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5" name="Group 64"/>
          <p:cNvGrpSpPr/>
          <p:nvPr/>
        </p:nvGrpSpPr>
        <p:grpSpPr>
          <a:xfrm>
            <a:off x="6210300" y="6578034"/>
            <a:ext cx="2286000" cy="2286000"/>
            <a:chOff x="7391400" y="5937736"/>
            <a:chExt cx="2286000" cy="2286000"/>
          </a:xfrm>
        </p:grpSpPr>
        <p:sp>
          <p:nvSpPr>
            <p:cNvPr id="23" name="Oval 22"/>
            <p:cNvSpPr/>
            <p:nvPr/>
          </p:nvSpPr>
          <p:spPr>
            <a:xfrm>
              <a:off x="7391400" y="5937736"/>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4" name="TextBox 23"/>
            <p:cNvSpPr txBox="1"/>
            <p:nvPr/>
          </p:nvSpPr>
          <p:spPr>
            <a:xfrm>
              <a:off x="7772400" y="629221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2" name="Group 61"/>
          <p:cNvGrpSpPr/>
          <p:nvPr/>
        </p:nvGrpSpPr>
        <p:grpSpPr>
          <a:xfrm>
            <a:off x="1447800" y="3225217"/>
            <a:ext cx="2286000" cy="2286000"/>
            <a:chOff x="1447800" y="2945814"/>
            <a:chExt cx="2286000" cy="2286000"/>
          </a:xfrm>
        </p:grpSpPr>
        <p:sp>
          <p:nvSpPr>
            <p:cNvPr id="25" name="Oval 24"/>
            <p:cNvSpPr/>
            <p:nvPr/>
          </p:nvSpPr>
          <p:spPr>
            <a:xfrm>
              <a:off x="14478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6" name="TextBox 25"/>
            <p:cNvSpPr txBox="1"/>
            <p:nvPr/>
          </p:nvSpPr>
          <p:spPr>
            <a:xfrm>
              <a:off x="1828800" y="3190845"/>
              <a:ext cx="1524000" cy="1569660"/>
            </a:xfrm>
            <a:prstGeom prst="rect">
              <a:avLst/>
            </a:prstGeom>
            <a:noFill/>
          </p:spPr>
          <p:txBody>
            <a:bodyPr wrap="square" rtlCol="0" anchor="ctr" anchorCtr="0">
              <a:spAutoFit/>
            </a:bodyPr>
            <a:lstStyle/>
            <a:p>
              <a:pPr algn="ctr"/>
              <a:r>
                <a:rPr lang="en-US" sz="9600" dirty="0">
                  <a:solidFill>
                    <a:schemeClr val="accent6"/>
                  </a:solidFill>
                  <a:latin typeface="FontAwesome" pitchFamily="2" charset="0"/>
                </a:rPr>
                <a:t></a:t>
              </a:r>
              <a:endParaRPr lang="en-US" dirty="0">
                <a:solidFill>
                  <a:schemeClr val="accent6"/>
                </a:solidFill>
                <a:latin typeface="FontAwesome" pitchFamily="2" charset="0"/>
              </a:endParaRPr>
            </a:p>
          </p:txBody>
        </p:sp>
      </p:grpSp>
      <p:grpSp>
        <p:nvGrpSpPr>
          <p:cNvPr id="66" name="Group 65"/>
          <p:cNvGrpSpPr/>
          <p:nvPr/>
        </p:nvGrpSpPr>
        <p:grpSpPr>
          <a:xfrm>
            <a:off x="6210300" y="3225217"/>
            <a:ext cx="2286000" cy="2286000"/>
            <a:chOff x="7391400" y="2945814"/>
            <a:chExt cx="2286000" cy="2286000"/>
          </a:xfrm>
        </p:grpSpPr>
        <p:sp>
          <p:nvSpPr>
            <p:cNvPr id="27" name="Oval 26"/>
            <p:cNvSpPr/>
            <p:nvPr/>
          </p:nvSpPr>
          <p:spPr>
            <a:xfrm>
              <a:off x="7391400" y="2945814"/>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28" name="TextBox 27"/>
            <p:cNvSpPr txBox="1"/>
            <p:nvPr/>
          </p:nvSpPr>
          <p:spPr>
            <a:xfrm>
              <a:off x="7772400" y="3075196"/>
              <a:ext cx="1524000" cy="1862048"/>
            </a:xfrm>
            <a:prstGeom prst="rect">
              <a:avLst/>
            </a:prstGeom>
            <a:noFill/>
          </p:spPr>
          <p:txBody>
            <a:bodyPr wrap="square" rtlCol="0" anchor="ctr" anchorCtr="0">
              <a:spAutoFit/>
            </a:bodyPr>
            <a:lstStyle/>
            <a:p>
              <a:pPr algn="ctr"/>
              <a:r>
                <a:rPr lang="en-US" sz="11500" dirty="0">
                  <a:solidFill>
                    <a:schemeClr val="accent6"/>
                  </a:solidFill>
                  <a:latin typeface="FontAwesome" pitchFamily="2" charset="0"/>
                </a:rPr>
                <a:t></a:t>
              </a:r>
              <a:endParaRPr lang="en-US" sz="9600" dirty="0">
                <a:solidFill>
                  <a:schemeClr val="accent6"/>
                </a:solidFill>
                <a:latin typeface="FontAwesome" pitchFamily="2" charset="0"/>
              </a:endParaRPr>
            </a:p>
          </p:txBody>
        </p:sp>
      </p:grpSp>
      <p:grpSp>
        <p:nvGrpSpPr>
          <p:cNvPr id="68" name="Group 67"/>
          <p:cNvGrpSpPr/>
          <p:nvPr/>
        </p:nvGrpSpPr>
        <p:grpSpPr>
          <a:xfrm>
            <a:off x="10972800" y="6397595"/>
            <a:ext cx="2286000" cy="2646878"/>
            <a:chOff x="13335000" y="5629245"/>
            <a:chExt cx="2286000" cy="2646878"/>
          </a:xfrm>
        </p:grpSpPr>
        <p:sp>
          <p:nvSpPr>
            <p:cNvPr id="29" name="Oval 28"/>
            <p:cNvSpPr/>
            <p:nvPr/>
          </p:nvSpPr>
          <p:spPr>
            <a:xfrm>
              <a:off x="13335000" y="5934045"/>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sp>
          <p:nvSpPr>
            <p:cNvPr id="30" name="TextBox 29"/>
            <p:cNvSpPr txBox="1"/>
            <p:nvPr/>
          </p:nvSpPr>
          <p:spPr>
            <a:xfrm>
              <a:off x="13716000" y="5629245"/>
              <a:ext cx="1524000" cy="2646878"/>
            </a:xfrm>
            <a:prstGeom prst="rect">
              <a:avLst/>
            </a:prstGeom>
            <a:noFill/>
          </p:spPr>
          <p:txBody>
            <a:bodyPr wrap="square" rtlCol="0" anchor="ctr" anchorCtr="0">
              <a:spAutoFit/>
            </a:bodyPr>
            <a:lstStyle/>
            <a:p>
              <a:pPr algn="ctr"/>
              <a:r>
                <a:rPr lang="en-US" sz="16600" dirty="0">
                  <a:solidFill>
                    <a:schemeClr val="accent6"/>
                  </a:solidFill>
                  <a:latin typeface="FontAwesome" pitchFamily="2" charset="0"/>
                </a:rPr>
                <a:t></a:t>
              </a:r>
              <a:endParaRPr lang="en-US" sz="8000" dirty="0">
                <a:solidFill>
                  <a:schemeClr val="accent6"/>
                </a:solidFill>
                <a:latin typeface="FontAwesome" pitchFamily="2" charset="0"/>
              </a:endParaRPr>
            </a:p>
          </p:txBody>
        </p:sp>
      </p:grpSp>
      <p:cxnSp>
        <p:nvCxnSpPr>
          <p:cNvPr id="33" name="Straight Connector 32"/>
          <p:cNvCxnSpPr>
            <a:stCxn id="13" idx="6"/>
            <a:endCxn id="23" idx="2"/>
          </p:cNvCxnSpPr>
          <p:nvPr/>
        </p:nvCxnSpPr>
        <p:spPr>
          <a:xfrm>
            <a:off x="3733800" y="7721034"/>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5" idx="5"/>
            <a:endCxn id="23" idx="1"/>
          </p:cNvCxnSpPr>
          <p:nvPr/>
        </p:nvCxnSpPr>
        <p:spPr>
          <a:xfrm>
            <a:off x="3399023" y="5176440"/>
            <a:ext cx="3146054" cy="1736371"/>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5" idx="6"/>
            <a:endCxn id="27" idx="2"/>
          </p:cNvCxnSpPr>
          <p:nvPr/>
        </p:nvCxnSpPr>
        <p:spPr>
          <a:xfrm>
            <a:off x="3733800" y="4368217"/>
            <a:ext cx="2476500" cy="0"/>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7" idx="5"/>
            <a:endCxn id="29" idx="1"/>
          </p:cNvCxnSpPr>
          <p:nvPr/>
        </p:nvCxnSpPr>
        <p:spPr>
          <a:xfrm>
            <a:off x="8161523" y="5176440"/>
            <a:ext cx="3146054" cy="1860732"/>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3" idx="4"/>
            <a:endCxn id="29" idx="0"/>
          </p:cNvCxnSpPr>
          <p:nvPr/>
        </p:nvCxnSpPr>
        <p:spPr>
          <a:xfrm>
            <a:off x="12115800" y="5513940"/>
            <a:ext cx="0" cy="1188455"/>
          </a:xfrm>
          <a:prstGeom prst="line">
            <a:avLst/>
          </a:prstGeom>
          <a:ln w="381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685801" y="9391590"/>
            <a:ext cx="14096999" cy="400110"/>
            <a:chOff x="685801" y="9391590"/>
            <a:chExt cx="14096999" cy="400110"/>
          </a:xfrm>
        </p:grpSpPr>
        <p:cxnSp>
          <p:nvCxnSpPr>
            <p:cNvPr id="15" name="Straight Connector 14"/>
            <p:cNvCxnSpPr/>
            <p:nvPr/>
          </p:nvCxnSpPr>
          <p:spPr>
            <a:xfrm flipH="1">
              <a:off x="685801" y="9597995"/>
              <a:ext cx="14096999" cy="0"/>
            </a:xfrm>
            <a:prstGeom prst="line">
              <a:avLst/>
            </a:prstGeom>
            <a:ln w="38100">
              <a:solidFill>
                <a:schemeClr val="accent2"/>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080789" y="9391590"/>
              <a:ext cx="1020023" cy="400110"/>
            </a:xfrm>
            <a:prstGeom prst="rect">
              <a:avLst/>
            </a:prstGeom>
            <a:solidFill>
              <a:srgbClr val="F2F2F5"/>
            </a:solidFill>
          </p:spPr>
          <p:txBody>
            <a:bodyPr wrap="none" rtlCol="0">
              <a:spAutoFit/>
            </a:bodyPr>
            <a:lstStyle/>
            <a:p>
              <a:pPr algn="ctr"/>
              <a:r>
                <a:rPr lang="en-US" sz="2000" b="1" dirty="0">
                  <a:solidFill>
                    <a:schemeClr val="tx2"/>
                  </a:solidFill>
                </a:rPr>
                <a:t>Text UI</a:t>
              </a:r>
            </a:p>
          </p:txBody>
        </p:sp>
        <p:sp>
          <p:nvSpPr>
            <p:cNvPr id="58" name="TextBox 57"/>
            <p:cNvSpPr txBox="1"/>
            <p:nvPr/>
          </p:nvSpPr>
          <p:spPr>
            <a:xfrm>
              <a:off x="6413027" y="9391590"/>
              <a:ext cx="1693091" cy="400110"/>
            </a:xfrm>
            <a:prstGeom prst="rect">
              <a:avLst/>
            </a:prstGeom>
            <a:solidFill>
              <a:srgbClr val="F2F2F5"/>
            </a:solidFill>
          </p:spPr>
          <p:txBody>
            <a:bodyPr wrap="none" rtlCol="0">
              <a:spAutoFit/>
            </a:bodyPr>
            <a:lstStyle/>
            <a:p>
              <a:pPr algn="ctr"/>
              <a:r>
                <a:rPr lang="en-US" sz="2000" b="1" dirty="0">
                  <a:solidFill>
                    <a:schemeClr val="tx2"/>
                  </a:solidFill>
                </a:rPr>
                <a:t>Graphical UI</a:t>
              </a:r>
            </a:p>
          </p:txBody>
        </p:sp>
        <p:sp>
          <p:nvSpPr>
            <p:cNvPr id="59" name="TextBox 58"/>
            <p:cNvSpPr txBox="1"/>
            <p:nvPr/>
          </p:nvSpPr>
          <p:spPr>
            <a:xfrm>
              <a:off x="11418333" y="9391590"/>
              <a:ext cx="1394934" cy="400110"/>
            </a:xfrm>
            <a:prstGeom prst="rect">
              <a:avLst/>
            </a:prstGeom>
            <a:solidFill>
              <a:srgbClr val="F2F2F5"/>
            </a:solidFill>
          </p:spPr>
          <p:txBody>
            <a:bodyPr wrap="none" rtlCol="0">
              <a:spAutoFit/>
            </a:bodyPr>
            <a:lstStyle/>
            <a:p>
              <a:pPr algn="ctr"/>
              <a:r>
                <a:rPr lang="en-US" sz="2000" b="1" dirty="0">
                  <a:solidFill>
                    <a:schemeClr val="tx2"/>
                  </a:solidFill>
                </a:rPr>
                <a:t>Natural UI</a:t>
              </a:r>
            </a:p>
          </p:txBody>
        </p:sp>
      </p:grpSp>
      <p:grpSp>
        <p:nvGrpSpPr>
          <p:cNvPr id="74" name="Group 73"/>
          <p:cNvGrpSpPr/>
          <p:nvPr/>
        </p:nvGrpSpPr>
        <p:grpSpPr>
          <a:xfrm>
            <a:off x="469811" y="2628900"/>
            <a:ext cx="400112" cy="6962745"/>
            <a:chOff x="469811" y="2628900"/>
            <a:chExt cx="400112" cy="6962745"/>
          </a:xfrm>
        </p:grpSpPr>
        <p:cxnSp>
          <p:nvCxnSpPr>
            <p:cNvPr id="21" name="Straight Connector 20"/>
            <p:cNvCxnSpPr/>
            <p:nvPr/>
          </p:nvCxnSpPr>
          <p:spPr>
            <a:xfrm>
              <a:off x="692149" y="2628900"/>
              <a:ext cx="0" cy="6962745"/>
            </a:xfrm>
            <a:prstGeom prst="line">
              <a:avLst/>
            </a:prstGeom>
            <a:ln w="38100" cap="sq">
              <a:solidFill>
                <a:schemeClr val="accent2"/>
              </a:solidFill>
              <a:beve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16200000">
              <a:off x="242505" y="7520979"/>
              <a:ext cx="854721" cy="400110"/>
            </a:xfrm>
            <a:prstGeom prst="rect">
              <a:avLst/>
            </a:prstGeom>
            <a:solidFill>
              <a:srgbClr val="F2F2F5"/>
            </a:solidFill>
          </p:spPr>
          <p:txBody>
            <a:bodyPr wrap="none" rtlCol="0">
              <a:spAutoFit/>
            </a:bodyPr>
            <a:lstStyle/>
            <a:p>
              <a:pPr algn="ctr"/>
              <a:r>
                <a:rPr lang="en-US" sz="2000" b="1" dirty="0">
                  <a:solidFill>
                    <a:schemeClr val="tx2"/>
                  </a:solidFill>
                </a:rPr>
                <a:t>Local</a:t>
              </a:r>
            </a:p>
          </p:txBody>
        </p:sp>
        <p:sp>
          <p:nvSpPr>
            <p:cNvPr id="61" name="TextBox 60"/>
            <p:cNvSpPr txBox="1"/>
            <p:nvPr/>
          </p:nvSpPr>
          <p:spPr>
            <a:xfrm rot="16200000">
              <a:off x="179188" y="4168162"/>
              <a:ext cx="981359" cy="400110"/>
            </a:xfrm>
            <a:prstGeom prst="rect">
              <a:avLst/>
            </a:prstGeom>
            <a:solidFill>
              <a:srgbClr val="F2F2F5"/>
            </a:solidFill>
          </p:spPr>
          <p:txBody>
            <a:bodyPr wrap="none" rtlCol="0">
              <a:spAutoFit/>
            </a:bodyPr>
            <a:lstStyle/>
            <a:p>
              <a:pPr algn="ctr"/>
              <a:r>
                <a:rPr lang="en-US" sz="2000" b="1" dirty="0">
                  <a:solidFill>
                    <a:schemeClr val="tx2"/>
                  </a:solidFill>
                </a:rPr>
                <a:t>Global</a:t>
              </a:r>
            </a:p>
          </p:txBody>
        </p:sp>
      </p:grpSp>
      <p:grpSp>
        <p:nvGrpSpPr>
          <p:cNvPr id="49" name="Group 48"/>
          <p:cNvGrpSpPr/>
          <p:nvPr/>
        </p:nvGrpSpPr>
        <p:grpSpPr>
          <a:xfrm>
            <a:off x="10931154" y="3225217"/>
            <a:ext cx="2391146" cy="2286000"/>
            <a:chOff x="14668500" y="4367960"/>
            <a:chExt cx="2391146" cy="2286000"/>
          </a:xfrm>
        </p:grpSpPr>
        <p:sp>
          <p:nvSpPr>
            <p:cNvPr id="50" name="Oval 49"/>
            <p:cNvSpPr/>
            <p:nvPr/>
          </p:nvSpPr>
          <p:spPr>
            <a:xfrm>
              <a:off x="14706600" y="4367960"/>
              <a:ext cx="2286000" cy="22860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51" name="Picture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8500" y="4610100"/>
              <a:ext cx="2391146" cy="1793358"/>
            </a:xfrm>
            <a:prstGeom prst="rect">
              <a:avLst/>
            </a:prstGeom>
            <a:effectLst/>
          </p:spPr>
        </p:pic>
      </p:grpSp>
    </p:spTree>
    <p:extLst>
      <p:ext uri="{BB962C8B-B14F-4D97-AF65-F5344CB8AC3E}">
        <p14:creationId xmlns:p14="http://schemas.microsoft.com/office/powerpoint/2010/main" val="35470357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833"/>
          <a:stretch/>
        </p:blipFill>
        <p:spPr>
          <a:xfrm>
            <a:off x="0" y="0"/>
            <a:ext cx="18471444" cy="10477500"/>
          </a:xfrm>
          <a:prstGeom prst="rect">
            <a:avLst/>
          </a:prstGeom>
        </p:spPr>
      </p:pic>
    </p:spTree>
    <p:extLst>
      <p:ext uri="{BB962C8B-B14F-4D97-AF65-F5344CB8AC3E}">
        <p14:creationId xmlns:p14="http://schemas.microsoft.com/office/powerpoint/2010/main" val="8289654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833"/>
          <a:stretch/>
        </p:blipFill>
        <p:spPr>
          <a:xfrm>
            <a:off x="-1" y="0"/>
            <a:ext cx="18337107" cy="10401300"/>
          </a:xfrm>
          <a:prstGeom prst="rect">
            <a:avLst/>
          </a:prstGeom>
        </p:spPr>
      </p:pic>
    </p:spTree>
    <p:extLst>
      <p:ext uri="{BB962C8B-B14F-4D97-AF65-F5344CB8AC3E}">
        <p14:creationId xmlns:p14="http://schemas.microsoft.com/office/powerpoint/2010/main" val="4120082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5448300" cy="1031051"/>
          </a:xfrm>
        </p:spPr>
        <p:txBody>
          <a:bodyPr/>
          <a:lstStyle/>
          <a:p>
            <a:pPr>
              <a:lnSpc>
                <a:spcPct val="100000"/>
              </a:lnSpc>
            </a:pPr>
            <a:r>
              <a:rPr lang="en-US" dirty="0">
                <a:latin typeface="+mj-lt"/>
              </a:rPr>
              <a:t>‘web’ </a:t>
            </a:r>
            <a:r>
              <a:rPr lang="en-US" dirty="0">
                <a:solidFill>
                  <a:schemeClr val="accent6"/>
                </a:solidFill>
                <a:latin typeface="+mj-lt"/>
              </a:rPr>
              <a:t>app models</a:t>
            </a:r>
            <a:br>
              <a:rPr lang="en-US" dirty="0">
                <a:solidFill>
                  <a:schemeClr val="accent6"/>
                </a:solidFill>
              </a:rPr>
            </a:br>
            <a:r>
              <a:rPr lang="en-US" sz="1600" b="0" dirty="0">
                <a:solidFill>
                  <a:schemeClr val="tx2"/>
                </a:solidFill>
                <a:latin typeface="Consolas" panose="020B0609020204030204" pitchFamily="49" charset="0"/>
              </a:rPr>
              <a:t>#titanic { float: none; bottom: 0; }</a:t>
            </a:r>
            <a:endParaRPr lang="uk-UA" b="0" dirty="0">
              <a:solidFill>
                <a:schemeClr val="tx2"/>
              </a:solidFill>
              <a:latin typeface="Consolas" panose="020B0609020204030204" pitchFamily="49" charset="0"/>
            </a:endParaRPr>
          </a:p>
        </p:txBody>
      </p:sp>
      <p:grpSp>
        <p:nvGrpSpPr>
          <p:cNvPr id="16" name="Group 15"/>
          <p:cNvGrpSpPr/>
          <p:nvPr/>
        </p:nvGrpSpPr>
        <p:grpSpPr>
          <a:xfrm>
            <a:off x="1873601" y="2168054"/>
            <a:ext cx="3272129" cy="2863128"/>
            <a:chOff x="1873601" y="2142616"/>
            <a:chExt cx="3272129" cy="2863128"/>
          </a:xfrm>
        </p:grpSpPr>
        <p:sp>
          <p:nvSpPr>
            <p:cNvPr id="8" name="TextBox 7"/>
            <p:cNvSpPr txBox="1"/>
            <p:nvPr/>
          </p:nvSpPr>
          <p:spPr>
            <a:xfrm>
              <a:off x="1873601" y="4420969"/>
              <a:ext cx="3272129" cy="584775"/>
            </a:xfrm>
            <a:prstGeom prst="rect">
              <a:avLst/>
            </a:prstGeom>
            <a:noFill/>
          </p:spPr>
          <p:txBody>
            <a:bodyPr wrap="square" rtlCol="0">
              <a:spAutoFit/>
            </a:bodyPr>
            <a:lstStyle/>
            <a:p>
              <a:pPr algn="ctr"/>
              <a:r>
                <a:rPr lang="en-US" sz="3200" dirty="0">
                  <a:latin typeface="+mj-lt"/>
                </a:rPr>
                <a:t>Adobe AIR</a:t>
              </a:r>
              <a:endParaRPr lang="uk-UA" sz="3200" dirty="0">
                <a:latin typeface="+mj-lt"/>
              </a:endParaRPr>
            </a:p>
          </p:txBody>
        </p:sp>
        <p:sp>
          <p:nvSpPr>
            <p:cNvPr id="4" name="Oval 3"/>
            <p:cNvSpPr/>
            <p:nvPr/>
          </p:nvSpPr>
          <p:spPr>
            <a:xfrm>
              <a:off x="2366667" y="2142616"/>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29" name="Content Placeholder 50"/>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519065" y="2312743"/>
              <a:ext cx="1863894" cy="1863892"/>
            </a:xfrm>
            <a:prstGeom prst="rect">
              <a:avLst/>
            </a:prstGeom>
          </p:spPr>
        </p:pic>
      </p:grpSp>
      <p:grpSp>
        <p:nvGrpSpPr>
          <p:cNvPr id="18" name="Group 17"/>
          <p:cNvGrpSpPr/>
          <p:nvPr/>
        </p:nvGrpSpPr>
        <p:grpSpPr>
          <a:xfrm>
            <a:off x="12685063" y="2144517"/>
            <a:ext cx="3272129" cy="2910203"/>
            <a:chOff x="12685063" y="2146417"/>
            <a:chExt cx="3272129" cy="2910203"/>
          </a:xfrm>
        </p:grpSpPr>
        <p:sp>
          <p:nvSpPr>
            <p:cNvPr id="36" name="TextBox 35"/>
            <p:cNvSpPr txBox="1"/>
            <p:nvPr/>
          </p:nvSpPr>
          <p:spPr>
            <a:xfrm>
              <a:off x="12685063" y="4471845"/>
              <a:ext cx="3272129" cy="584775"/>
            </a:xfrm>
            <a:prstGeom prst="rect">
              <a:avLst/>
            </a:prstGeom>
            <a:noFill/>
          </p:spPr>
          <p:txBody>
            <a:bodyPr wrap="square" rtlCol="0">
              <a:spAutoFit/>
            </a:bodyPr>
            <a:lstStyle/>
            <a:p>
              <a:pPr algn="ctr"/>
              <a:r>
                <a:rPr lang="en-US" sz="3200" dirty="0">
                  <a:latin typeface="+mj-lt"/>
                </a:rPr>
                <a:t>Apache Cordova</a:t>
              </a:r>
              <a:endParaRPr lang="uk-UA" sz="3200" dirty="0">
                <a:latin typeface="+mj-lt"/>
              </a:endParaRPr>
            </a:p>
          </p:txBody>
        </p:sp>
        <p:sp>
          <p:nvSpPr>
            <p:cNvPr id="32" name="Oval 31"/>
            <p:cNvSpPr/>
            <p:nvPr/>
          </p:nvSpPr>
          <p:spPr>
            <a:xfrm>
              <a:off x="13178130" y="2146417"/>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pic>
          <p:nvPicPr>
            <p:cNvPr id="51" name="Content Placeholder 53"/>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10922" y="2353669"/>
              <a:ext cx="1620416" cy="1822966"/>
            </a:xfrm>
            <a:prstGeom prst="rect">
              <a:avLst/>
            </a:prstGeom>
          </p:spPr>
        </p:pic>
      </p:grpSp>
      <p:grpSp>
        <p:nvGrpSpPr>
          <p:cNvPr id="15" name="Group 14"/>
          <p:cNvGrpSpPr/>
          <p:nvPr/>
        </p:nvGrpSpPr>
        <p:grpSpPr>
          <a:xfrm>
            <a:off x="1838854" y="6155552"/>
            <a:ext cx="3272129" cy="2888792"/>
            <a:chOff x="1838854" y="5735083"/>
            <a:chExt cx="3272129" cy="2888792"/>
          </a:xfrm>
        </p:grpSpPr>
        <p:sp>
          <p:nvSpPr>
            <p:cNvPr id="33" name="TextBox 32"/>
            <p:cNvSpPr txBox="1"/>
            <p:nvPr/>
          </p:nvSpPr>
          <p:spPr>
            <a:xfrm>
              <a:off x="1838854" y="8039100"/>
              <a:ext cx="3272129" cy="584775"/>
            </a:xfrm>
            <a:prstGeom prst="rect">
              <a:avLst/>
            </a:prstGeom>
            <a:noFill/>
          </p:spPr>
          <p:txBody>
            <a:bodyPr wrap="square" rtlCol="0">
              <a:spAutoFit/>
            </a:bodyPr>
            <a:lstStyle/>
            <a:p>
              <a:pPr algn="ctr"/>
              <a:r>
                <a:rPr lang="en-US" sz="3200" dirty="0">
                  <a:latin typeface="+mj-lt"/>
                </a:rPr>
                <a:t>Microsoft </a:t>
              </a:r>
              <a:r>
                <a:rPr lang="en-US" sz="3200" dirty="0" err="1">
                  <a:latin typeface="+mj-lt"/>
                </a:rPr>
                <a:t>WinJS</a:t>
              </a:r>
              <a:endParaRPr lang="uk-UA" sz="3200" dirty="0">
                <a:latin typeface="+mj-lt"/>
              </a:endParaRPr>
            </a:p>
          </p:txBody>
        </p:sp>
        <p:sp>
          <p:nvSpPr>
            <p:cNvPr id="28" name="Oval 27"/>
            <p:cNvSpPr/>
            <p:nvPr/>
          </p:nvSpPr>
          <p:spPr>
            <a:xfrm>
              <a:off x="2366667" y="5735083"/>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6" name="Content Placeholder 54"/>
            <p:cNvPicPr>
              <a:picLocks noChangeAspect="1"/>
            </p:cNvPicPr>
            <p:nvPr/>
          </p:nvPicPr>
          <p:blipFill rotWithShape="1">
            <a:blip r:embed="rId5">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l="69005"/>
            <a:stretch/>
          </p:blipFill>
          <p:spPr>
            <a:xfrm>
              <a:off x="3056930" y="6215979"/>
              <a:ext cx="905470" cy="1380644"/>
            </a:xfrm>
            <a:prstGeom prst="rect">
              <a:avLst/>
            </a:prstGeom>
          </p:spPr>
        </p:pic>
      </p:grpSp>
      <p:grpSp>
        <p:nvGrpSpPr>
          <p:cNvPr id="14" name="Group 13"/>
          <p:cNvGrpSpPr/>
          <p:nvPr/>
        </p:nvGrpSpPr>
        <p:grpSpPr>
          <a:xfrm>
            <a:off x="7261959" y="6157453"/>
            <a:ext cx="3272129" cy="2884991"/>
            <a:chOff x="7279335" y="5738884"/>
            <a:chExt cx="3272129" cy="2884991"/>
          </a:xfrm>
        </p:grpSpPr>
        <p:sp>
          <p:nvSpPr>
            <p:cNvPr id="52" name="TextBox 51"/>
            <p:cNvSpPr txBox="1"/>
            <p:nvPr/>
          </p:nvSpPr>
          <p:spPr>
            <a:xfrm>
              <a:off x="7279335" y="8039100"/>
              <a:ext cx="3272129" cy="584775"/>
            </a:xfrm>
            <a:prstGeom prst="rect">
              <a:avLst/>
            </a:prstGeom>
            <a:noFill/>
          </p:spPr>
          <p:txBody>
            <a:bodyPr wrap="square" rtlCol="0">
              <a:spAutoFit/>
            </a:bodyPr>
            <a:lstStyle/>
            <a:p>
              <a:pPr algn="ctr"/>
              <a:r>
                <a:rPr lang="en-US" sz="3200" dirty="0">
                  <a:latin typeface="+mj-lt"/>
                </a:rPr>
                <a:t>Electron</a:t>
              </a:r>
              <a:endParaRPr lang="uk-UA" sz="3200" dirty="0">
                <a:latin typeface="+mj-lt"/>
              </a:endParaRPr>
            </a:p>
          </p:txBody>
        </p:sp>
        <p:sp>
          <p:nvSpPr>
            <p:cNvPr id="50" name="Oval 49"/>
            <p:cNvSpPr/>
            <p:nvPr/>
          </p:nvSpPr>
          <p:spPr>
            <a:xfrm>
              <a:off x="7772400" y="5738884"/>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8" name="Content Placeholder 55"/>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7554" y="6019181"/>
              <a:ext cx="1586046" cy="1725406"/>
            </a:xfrm>
            <a:prstGeom prst="rect">
              <a:avLst/>
            </a:prstGeom>
          </p:spPr>
        </p:pic>
      </p:grpSp>
      <p:grpSp>
        <p:nvGrpSpPr>
          <p:cNvPr id="13" name="Group 12"/>
          <p:cNvGrpSpPr/>
          <p:nvPr/>
        </p:nvGrpSpPr>
        <p:grpSpPr>
          <a:xfrm>
            <a:off x="12685064" y="6157453"/>
            <a:ext cx="3272129" cy="2884991"/>
            <a:chOff x="12685064" y="5738884"/>
            <a:chExt cx="3272129" cy="2884991"/>
          </a:xfrm>
        </p:grpSpPr>
        <p:sp>
          <p:nvSpPr>
            <p:cNvPr id="44" name="TextBox 43"/>
            <p:cNvSpPr txBox="1"/>
            <p:nvPr/>
          </p:nvSpPr>
          <p:spPr>
            <a:xfrm>
              <a:off x="12685064" y="8039100"/>
              <a:ext cx="3272129" cy="584775"/>
            </a:xfrm>
            <a:prstGeom prst="rect">
              <a:avLst/>
            </a:prstGeom>
            <a:noFill/>
          </p:spPr>
          <p:txBody>
            <a:bodyPr wrap="square" rtlCol="0">
              <a:spAutoFit/>
            </a:bodyPr>
            <a:lstStyle/>
            <a:p>
              <a:pPr algn="ctr"/>
              <a:r>
                <a:rPr lang="en-US" sz="3200" dirty="0">
                  <a:latin typeface="+mj-lt"/>
                </a:rPr>
                <a:t>W3C Widgets</a:t>
              </a:r>
              <a:endParaRPr lang="uk-UA" sz="3200" dirty="0">
                <a:latin typeface="+mj-lt"/>
              </a:endParaRPr>
            </a:p>
          </p:txBody>
        </p:sp>
        <p:sp>
          <p:nvSpPr>
            <p:cNvPr id="40" name="Oval 39"/>
            <p:cNvSpPr/>
            <p:nvPr/>
          </p:nvSpPr>
          <p:spPr>
            <a:xfrm>
              <a:off x="13178130" y="5738884"/>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59" name="Content Placeholder 56"/>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326058" y="6231553"/>
              <a:ext cx="1990142" cy="1353296"/>
            </a:xfrm>
            <a:prstGeom prst="rect">
              <a:avLst/>
            </a:prstGeom>
          </p:spPr>
        </p:pic>
      </p:grpSp>
      <p:grpSp>
        <p:nvGrpSpPr>
          <p:cNvPr id="3" name="Group 2"/>
          <p:cNvGrpSpPr/>
          <p:nvPr/>
        </p:nvGrpSpPr>
        <p:grpSpPr>
          <a:xfrm>
            <a:off x="7279332" y="2151589"/>
            <a:ext cx="3272129" cy="2896058"/>
            <a:chOff x="7279332" y="2151589"/>
            <a:chExt cx="3272129" cy="2896058"/>
          </a:xfrm>
        </p:grpSpPr>
        <p:grpSp>
          <p:nvGrpSpPr>
            <p:cNvPr id="17" name="Group 16"/>
            <p:cNvGrpSpPr/>
            <p:nvPr/>
          </p:nvGrpSpPr>
          <p:grpSpPr>
            <a:xfrm>
              <a:off x="7279332" y="2151589"/>
              <a:ext cx="3272129" cy="2896058"/>
              <a:chOff x="7279334" y="2146417"/>
              <a:chExt cx="3272129" cy="2896058"/>
            </a:xfrm>
          </p:grpSpPr>
          <p:sp>
            <p:nvSpPr>
              <p:cNvPr id="45" name="TextBox 44"/>
              <p:cNvSpPr txBox="1"/>
              <p:nvPr/>
            </p:nvSpPr>
            <p:spPr>
              <a:xfrm>
                <a:off x="7279334" y="4457700"/>
                <a:ext cx="3272129" cy="584775"/>
              </a:xfrm>
              <a:prstGeom prst="rect">
                <a:avLst/>
              </a:prstGeom>
              <a:noFill/>
            </p:spPr>
            <p:txBody>
              <a:bodyPr wrap="square" rtlCol="0">
                <a:spAutoFit/>
              </a:bodyPr>
              <a:lstStyle/>
              <a:p>
                <a:pPr algn="ctr"/>
                <a:r>
                  <a:rPr lang="en-US" sz="3200" dirty="0">
                    <a:latin typeface="+mj-lt"/>
                  </a:rPr>
                  <a:t>Palm </a:t>
                </a:r>
                <a:r>
                  <a:rPr lang="en-US" sz="3200" dirty="0" err="1">
                    <a:latin typeface="+mj-lt"/>
                  </a:rPr>
                  <a:t>WebOS</a:t>
                </a:r>
                <a:endParaRPr lang="uk-UA" sz="3200" dirty="0">
                  <a:latin typeface="+mj-lt"/>
                </a:endParaRPr>
              </a:p>
            </p:txBody>
          </p:sp>
          <p:sp>
            <p:nvSpPr>
              <p:cNvPr id="43" name="Oval 42"/>
              <p:cNvSpPr/>
              <p:nvPr/>
            </p:nvSpPr>
            <p:spPr>
              <a:xfrm>
                <a:off x="7772400" y="2146417"/>
                <a:ext cx="2286000" cy="22860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dirty="0">
                  <a:solidFill>
                    <a:schemeClr val="tx1"/>
                  </a:solidFill>
                </a:endParaRPr>
              </a:p>
            </p:txBody>
          </p:sp>
        </p:grpSp>
        <p:pic>
          <p:nvPicPr>
            <p:cNvPr id="1030" name="Picture 6" descr="https://upload.wikimedia.org/wikipedia/commons/1/13/WebOS.png"/>
            <p:cNvPicPr>
              <a:picLocks noChangeAspect="1" noChangeArrowheads="1"/>
            </p:cNvPicPr>
            <p:nvPr/>
          </p:nvPicPr>
          <p:blipFill rotWithShape="1">
            <a:blip r:embed="rId8" cstate="print">
              <a:duotone>
                <a:schemeClr val="accent6">
                  <a:shade val="45000"/>
                  <a:satMod val="135000"/>
                </a:schemeClr>
                <a:prstClr val="white"/>
              </a:duotone>
              <a:extLst>
                <a:ext uri="{28A0092B-C50C-407E-A947-70E740481C1C}">
                  <a14:useLocalDpi xmlns:a14="http://schemas.microsoft.com/office/drawing/2010/main" val="0"/>
                </a:ext>
              </a:extLst>
            </a:blip>
            <a:srcRect l="36941"/>
            <a:stretch/>
          </p:blipFill>
          <p:spPr bwMode="auto">
            <a:xfrm>
              <a:off x="7966246" y="2766397"/>
              <a:ext cx="1863554" cy="9937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83129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675" decel="100000" fill="hold"/>
                                        <p:tgtEl>
                                          <p:spTgt spid="16"/>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anim calcmode="lin" valueType="num">
                                      <p:cBhvr>
                                        <p:cTn id="20" dur="750" fill="hold"/>
                                        <p:tgtEl>
                                          <p:spTgt spid="18"/>
                                        </p:tgtEl>
                                        <p:attrNameLst>
                                          <p:attrName>ppt_x</p:attrName>
                                        </p:attrNameLst>
                                      </p:cBhvr>
                                      <p:tavLst>
                                        <p:tav tm="0">
                                          <p:val>
                                            <p:strVal val="#ppt_x"/>
                                          </p:val>
                                        </p:tav>
                                        <p:tav tm="100000">
                                          <p:val>
                                            <p:strVal val="#ppt_x"/>
                                          </p:val>
                                        </p:tav>
                                      </p:tavLst>
                                    </p:anim>
                                    <p:anim calcmode="lin" valueType="num">
                                      <p:cBhvr>
                                        <p:cTn id="21" dur="675" decel="100000" fill="hold"/>
                                        <p:tgtEl>
                                          <p:spTgt spid="18"/>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750"/>
                                        <p:tgtEl>
                                          <p:spTgt spid="15"/>
                                        </p:tgtEl>
                                      </p:cBhvr>
                                    </p:animEffect>
                                    <p:anim calcmode="lin" valueType="num">
                                      <p:cBhvr>
                                        <p:cTn id="26" dur="750" fill="hold"/>
                                        <p:tgtEl>
                                          <p:spTgt spid="15"/>
                                        </p:tgtEl>
                                        <p:attrNameLst>
                                          <p:attrName>ppt_x</p:attrName>
                                        </p:attrNameLst>
                                      </p:cBhvr>
                                      <p:tavLst>
                                        <p:tav tm="0">
                                          <p:val>
                                            <p:strVal val="#ppt_x"/>
                                          </p:val>
                                        </p:tav>
                                        <p:tav tm="100000">
                                          <p:val>
                                            <p:strVal val="#ppt_x"/>
                                          </p:val>
                                        </p:tav>
                                      </p:tavLst>
                                    </p:anim>
                                    <p:anim calcmode="lin" valueType="num">
                                      <p:cBhvr>
                                        <p:cTn id="27" dur="675" decel="100000" fill="hold"/>
                                        <p:tgtEl>
                                          <p:spTgt spid="15"/>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5"/>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750"/>
                                        <p:tgtEl>
                                          <p:spTgt spid="14"/>
                                        </p:tgtEl>
                                      </p:cBhvr>
                                    </p:animEffect>
                                    <p:anim calcmode="lin" valueType="num">
                                      <p:cBhvr>
                                        <p:cTn id="32" dur="750" fill="hold"/>
                                        <p:tgtEl>
                                          <p:spTgt spid="14"/>
                                        </p:tgtEl>
                                        <p:attrNameLst>
                                          <p:attrName>ppt_x</p:attrName>
                                        </p:attrNameLst>
                                      </p:cBhvr>
                                      <p:tavLst>
                                        <p:tav tm="0">
                                          <p:val>
                                            <p:strVal val="#ppt_x"/>
                                          </p:val>
                                        </p:tav>
                                        <p:tav tm="100000">
                                          <p:val>
                                            <p:strVal val="#ppt_x"/>
                                          </p:val>
                                        </p:tav>
                                      </p:tavLst>
                                    </p:anim>
                                    <p:anim calcmode="lin" valueType="num">
                                      <p:cBhvr>
                                        <p:cTn id="33" dur="675" decel="100000" fill="hold"/>
                                        <p:tgtEl>
                                          <p:spTgt spid="14"/>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14"/>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750"/>
                                        <p:tgtEl>
                                          <p:spTgt spid="13"/>
                                        </p:tgtEl>
                                      </p:cBhvr>
                                    </p:animEffect>
                                    <p:anim calcmode="lin" valueType="num">
                                      <p:cBhvr>
                                        <p:cTn id="38" dur="750" fill="hold"/>
                                        <p:tgtEl>
                                          <p:spTgt spid="13"/>
                                        </p:tgtEl>
                                        <p:attrNameLst>
                                          <p:attrName>ppt_x</p:attrName>
                                        </p:attrNameLst>
                                      </p:cBhvr>
                                      <p:tavLst>
                                        <p:tav tm="0">
                                          <p:val>
                                            <p:strVal val="#ppt_x"/>
                                          </p:val>
                                        </p:tav>
                                        <p:tav tm="100000">
                                          <p:val>
                                            <p:strVal val="#ppt_x"/>
                                          </p:val>
                                        </p:tav>
                                      </p:tavLst>
                                    </p:anim>
                                    <p:anim calcmode="lin" valueType="num">
                                      <p:cBhvr>
                                        <p:cTn id="39" dur="675" decel="100000" fill="hold"/>
                                        <p:tgtEl>
                                          <p:spTgt spid="13"/>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41" name="Rectangle 40"/>
          <p:cNvSpPr/>
          <p:nvPr/>
        </p:nvSpPr>
        <p:spPr>
          <a:xfrm>
            <a:off x="0" y="0"/>
            <a:ext cx="18288000" cy="10287000"/>
          </a:xfrm>
          <a:prstGeom prst="rect">
            <a:avLst/>
          </a:prstGeom>
          <a:solidFill>
            <a:schemeClr val="accent1">
              <a:alpha val="25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4" name="Rectangle 3"/>
          <p:cNvSpPr/>
          <p:nvPr/>
        </p:nvSpPr>
        <p:spPr>
          <a:xfrm>
            <a:off x="0" y="0"/>
            <a:ext cx="9144000"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27" name="Oval 26"/>
          <p:cNvSpPr/>
          <p:nvPr/>
        </p:nvSpPr>
        <p:spPr>
          <a:xfrm>
            <a:off x="1828800" y="3574356"/>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1200" y="1028700"/>
            <a:ext cx="8229600" cy="8229600"/>
          </a:xfrm>
          <a:prstGeom prst="rect">
            <a:avLst/>
          </a:prstGeom>
        </p:spPr>
      </p:pic>
      <p:sp>
        <p:nvSpPr>
          <p:cNvPr id="3" name="TextBox 2"/>
          <p:cNvSpPr txBox="1"/>
          <p:nvPr/>
        </p:nvSpPr>
        <p:spPr>
          <a:xfrm>
            <a:off x="10711872" y="9258300"/>
            <a:ext cx="6008255" cy="400110"/>
          </a:xfrm>
          <a:prstGeom prst="rect">
            <a:avLst/>
          </a:prstGeom>
          <a:noFill/>
        </p:spPr>
        <p:txBody>
          <a:bodyPr wrap="square" rtlCol="0">
            <a:spAutoFit/>
          </a:bodyPr>
          <a:lstStyle/>
          <a:p>
            <a:pPr algn="ctr"/>
            <a:r>
              <a:rPr lang="en-US" sz="2000" dirty="0">
                <a:solidFill>
                  <a:schemeClr val="accent6"/>
                </a:solidFill>
              </a:rPr>
              <a:t> https://nikcodes.com/pwa-fundamentals</a:t>
            </a:r>
          </a:p>
        </p:txBody>
      </p:sp>
      <p:sp>
        <p:nvSpPr>
          <p:cNvPr id="43" name="TextBox 42"/>
          <p:cNvSpPr txBox="1"/>
          <p:nvPr/>
        </p:nvSpPr>
        <p:spPr>
          <a:xfrm>
            <a:off x="1295400" y="3549431"/>
            <a:ext cx="1981200"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p>
        </p:txBody>
      </p:sp>
      <p:sp>
        <p:nvSpPr>
          <p:cNvPr id="10" name="TextBox 9"/>
          <p:cNvSpPr txBox="1"/>
          <p:nvPr/>
        </p:nvSpPr>
        <p:spPr>
          <a:xfrm rot="20465913">
            <a:off x="1542296" y="-418682"/>
            <a:ext cx="6955350" cy="10679847"/>
          </a:xfrm>
          <a:prstGeom prst="rect">
            <a:avLst/>
          </a:prstGeom>
          <a:noFill/>
        </p:spPr>
        <p:txBody>
          <a:bodyPr wrap="square" rtlCol="0">
            <a:spAutoFit/>
          </a:bodyPr>
          <a:lstStyle/>
          <a:p>
            <a:pPr algn="ctr"/>
            <a:r>
              <a:rPr lang="en-US" sz="34400" dirty="0">
                <a:solidFill>
                  <a:schemeClr val="tx2"/>
                </a:solidFill>
                <a:latin typeface="Wilderness Typeface" panose="00000500000000000000" pitchFamily="2" charset="0"/>
              </a:rPr>
              <a:t> thanks!</a:t>
            </a:r>
          </a:p>
        </p:txBody>
      </p:sp>
      <p:sp>
        <p:nvSpPr>
          <p:cNvPr id="29" name="TextBox 28"/>
          <p:cNvSpPr txBox="1"/>
          <p:nvPr/>
        </p:nvSpPr>
        <p:spPr>
          <a:xfrm>
            <a:off x="3029407" y="3708390"/>
            <a:ext cx="4536164" cy="646331"/>
          </a:xfrm>
          <a:prstGeom prst="rect">
            <a:avLst/>
          </a:prstGeom>
          <a:noFill/>
        </p:spPr>
        <p:txBody>
          <a:bodyPr wrap="square" rtlCol="0">
            <a:spAutoFit/>
          </a:bodyPr>
          <a:lstStyle/>
          <a:p>
            <a:r>
              <a:rPr lang="en-US" sz="3600" dirty="0">
                <a:solidFill>
                  <a:schemeClr val="bg1"/>
                </a:solidFill>
                <a:latin typeface="+mj-lt"/>
              </a:rPr>
              <a:t>nikcodes.com</a:t>
            </a:r>
            <a:endParaRPr lang="uk-UA" sz="3600" dirty="0">
              <a:solidFill>
                <a:schemeClr val="bg1"/>
              </a:solidFill>
              <a:latin typeface="+mj-lt"/>
            </a:endParaRPr>
          </a:p>
        </p:txBody>
      </p:sp>
      <p:sp>
        <p:nvSpPr>
          <p:cNvPr id="32" name="Oval 31"/>
          <p:cNvSpPr/>
          <p:nvPr/>
        </p:nvSpPr>
        <p:spPr>
          <a:xfrm>
            <a:off x="1828800" y="484483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46" name="Isosceles Triangle 45"/>
          <p:cNvSpPr/>
          <p:nvPr/>
        </p:nvSpPr>
        <p:spPr>
          <a:xfrm rot="5400000">
            <a:off x="2119892" y="5132679"/>
            <a:ext cx="448342" cy="341074"/>
          </a:xfrm>
          <a:prstGeom prst="triangl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8" name="Isosceles Triangle 47"/>
          <p:cNvSpPr/>
          <p:nvPr/>
        </p:nvSpPr>
        <p:spPr>
          <a:xfrm rot="5400000">
            <a:off x="2062619" y="5187022"/>
            <a:ext cx="302360" cy="230018"/>
          </a:xfrm>
          <a:prstGeom prst="triangl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0" name="Straight Connector 49"/>
          <p:cNvCxnSpPr/>
          <p:nvPr/>
        </p:nvCxnSpPr>
        <p:spPr>
          <a:xfrm>
            <a:off x="704850" y="685800"/>
            <a:ext cx="0" cy="1028700"/>
          </a:xfrm>
          <a:prstGeom prst="line">
            <a:avLst/>
          </a:prstGeom>
          <a:ln w="635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7"/>
          <p:cNvSpPr txBox="1">
            <a:spLocks/>
          </p:cNvSpPr>
          <p:nvPr/>
        </p:nvSpPr>
        <p:spPr>
          <a:xfrm>
            <a:off x="876299" y="571411"/>
            <a:ext cx="6229351" cy="937180"/>
          </a:xfrm>
          <a:prstGeom prst="rect">
            <a:avLst/>
          </a:prstGeom>
          <a:noFill/>
        </p:spPr>
        <p:txBody>
          <a:bodyPr wrap="square" rtlCol="0">
            <a:spAutoFit/>
          </a:bodyPr>
          <a:lstStyle>
            <a:lvl1pPr algn="l" defTabSz="1371600" rtl="0" eaLnBrk="1" latinLnBrk="0" hangingPunct="1">
              <a:lnSpc>
                <a:spcPct val="90000"/>
              </a:lnSpc>
              <a:spcBef>
                <a:spcPct val="0"/>
              </a:spcBef>
              <a:buNone/>
              <a:defRPr lang="uk-UA" sz="4500" b="1" kern="1200">
                <a:solidFill>
                  <a:schemeClr val="tx1"/>
                </a:solidFill>
                <a:latin typeface="+mn-lt"/>
                <a:ea typeface="Roboto Condensed" panose="02000000000000000000" pitchFamily="2" charset="0"/>
                <a:cs typeface="+mn-cs"/>
              </a:defRPr>
            </a:lvl1pPr>
          </a:lstStyle>
          <a:p>
            <a:r>
              <a:rPr lang="en-US" dirty="0">
                <a:latin typeface="+mj-lt"/>
              </a:rPr>
              <a:t>questions </a:t>
            </a:r>
            <a:r>
              <a:rPr lang="en-US" dirty="0">
                <a:solidFill>
                  <a:schemeClr val="bg1"/>
                </a:solidFill>
                <a:latin typeface="+mj-lt"/>
              </a:rPr>
              <a:t>&amp; answers</a:t>
            </a:r>
          </a:p>
          <a:p>
            <a:r>
              <a:rPr lang="en-US" sz="1600" b="0" dirty="0">
                <a:solidFill>
                  <a:schemeClr val="bg2"/>
                </a:solidFill>
              </a:rPr>
              <a:t>Send complaints to: trash@molnar.com</a:t>
            </a:r>
          </a:p>
        </p:txBody>
      </p:sp>
      <p:sp>
        <p:nvSpPr>
          <p:cNvPr id="22" name="Oval 21"/>
          <p:cNvSpPr/>
          <p:nvPr/>
        </p:nvSpPr>
        <p:spPr>
          <a:xfrm>
            <a:off x="1828800" y="2261721"/>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solidFill>
                <a:schemeClr val="bg1"/>
              </a:solidFill>
            </a:endParaRPr>
          </a:p>
        </p:txBody>
      </p:sp>
      <p:sp>
        <p:nvSpPr>
          <p:cNvPr id="24" name="TextBox 23"/>
          <p:cNvSpPr txBox="1"/>
          <p:nvPr/>
        </p:nvSpPr>
        <p:spPr>
          <a:xfrm>
            <a:off x="3029407" y="2366365"/>
            <a:ext cx="4536164" cy="646331"/>
          </a:xfrm>
          <a:prstGeom prst="rect">
            <a:avLst/>
          </a:prstGeom>
          <a:noFill/>
        </p:spPr>
        <p:txBody>
          <a:bodyPr wrap="square" rtlCol="0">
            <a:spAutoFit/>
          </a:bodyPr>
          <a:lstStyle/>
          <a:p>
            <a:r>
              <a:rPr lang="en-US" sz="3600" dirty="0">
                <a:solidFill>
                  <a:schemeClr val="bg1"/>
                </a:solidFill>
                <a:latin typeface="+mj-lt"/>
              </a:rPr>
              <a:t>nikmd23</a:t>
            </a:r>
            <a:endParaRPr lang="uk-UA" sz="3600" dirty="0">
              <a:solidFill>
                <a:schemeClr val="bg1"/>
              </a:solidFill>
              <a:latin typeface="+mj-lt"/>
            </a:endParaRPr>
          </a:p>
        </p:txBody>
      </p:sp>
      <p:sp>
        <p:nvSpPr>
          <p:cNvPr id="25" name="TextBox 24"/>
          <p:cNvSpPr txBox="1"/>
          <p:nvPr/>
        </p:nvSpPr>
        <p:spPr>
          <a:xfrm>
            <a:off x="3029407" y="4978865"/>
            <a:ext cx="4536164" cy="646331"/>
          </a:xfrm>
          <a:prstGeom prst="rect">
            <a:avLst/>
          </a:prstGeom>
          <a:noFill/>
        </p:spPr>
        <p:txBody>
          <a:bodyPr wrap="square" rtlCol="0">
            <a:spAutoFit/>
          </a:bodyPr>
          <a:lstStyle/>
          <a:p>
            <a:r>
              <a:rPr lang="en-US" sz="3600" dirty="0" err="1">
                <a:solidFill>
                  <a:schemeClr val="bg1"/>
                </a:solidFill>
                <a:latin typeface="+mj-lt"/>
              </a:rPr>
              <a:t>pluralsight</a:t>
            </a:r>
            <a:endParaRPr lang="uk-UA" sz="3600" dirty="0">
              <a:solidFill>
                <a:schemeClr val="bg1"/>
              </a:solidFill>
              <a:latin typeface="+mj-lt"/>
            </a:endParaRPr>
          </a:p>
        </p:txBody>
      </p:sp>
      <p:sp>
        <p:nvSpPr>
          <p:cNvPr id="28" name="Oval 27"/>
          <p:cNvSpPr/>
          <p:nvPr/>
        </p:nvSpPr>
        <p:spPr>
          <a:xfrm>
            <a:off x="1828800" y="6117886"/>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dirty="0">
              <a:solidFill>
                <a:schemeClr val="bg1"/>
              </a:solidFill>
            </a:endParaRPr>
          </a:p>
        </p:txBody>
      </p:sp>
      <p:sp>
        <p:nvSpPr>
          <p:cNvPr id="33" name="TextBox 32"/>
          <p:cNvSpPr txBox="1"/>
          <p:nvPr/>
        </p:nvSpPr>
        <p:spPr>
          <a:xfrm>
            <a:off x="3029407" y="6251920"/>
            <a:ext cx="4536164" cy="646331"/>
          </a:xfrm>
          <a:prstGeom prst="rect">
            <a:avLst/>
          </a:prstGeom>
          <a:noFill/>
        </p:spPr>
        <p:txBody>
          <a:bodyPr wrap="square" rtlCol="0">
            <a:spAutoFit/>
          </a:bodyPr>
          <a:lstStyle/>
          <a:p>
            <a:r>
              <a:rPr lang="en-US" sz="3600" dirty="0">
                <a:solidFill>
                  <a:schemeClr val="bg1"/>
                </a:solidFill>
                <a:latin typeface="+mj-lt"/>
              </a:rPr>
              <a:t>pwagazette.com</a:t>
            </a:r>
            <a:endParaRPr lang="uk-UA" sz="3600" dirty="0">
              <a:solidFill>
                <a:schemeClr val="bg1"/>
              </a:solidFill>
              <a:latin typeface="+mj-lt"/>
            </a:endParaRPr>
          </a:p>
        </p:txBody>
      </p:sp>
      <p:sp>
        <p:nvSpPr>
          <p:cNvPr id="34" name="TextBox 33"/>
          <p:cNvSpPr txBox="1"/>
          <p:nvPr/>
        </p:nvSpPr>
        <p:spPr>
          <a:xfrm>
            <a:off x="1314884" y="2247900"/>
            <a:ext cx="1981200" cy="923330"/>
          </a:xfrm>
          <a:prstGeom prst="rect">
            <a:avLst/>
          </a:prstGeom>
          <a:noFill/>
        </p:spPr>
        <p:txBody>
          <a:bodyPr wrap="square" rtlCol="0">
            <a:spAutoFit/>
          </a:bodyPr>
          <a:lstStyle/>
          <a:p>
            <a:pPr algn="ctr"/>
            <a:r>
              <a:rPr lang="en-US" sz="5400" dirty="0">
                <a:solidFill>
                  <a:schemeClr val="accent6"/>
                </a:solidFill>
                <a:latin typeface="FontAwesome" pitchFamily="2" charset="0"/>
              </a:rPr>
              <a:t></a:t>
            </a:r>
          </a:p>
        </p:txBody>
      </p:sp>
      <p:sp>
        <p:nvSpPr>
          <p:cNvPr id="5" name="TextBox 4"/>
          <p:cNvSpPr txBox="1"/>
          <p:nvPr/>
        </p:nvSpPr>
        <p:spPr>
          <a:xfrm>
            <a:off x="1295400" y="6195229"/>
            <a:ext cx="1981200" cy="769441"/>
          </a:xfrm>
          <a:prstGeom prst="rect">
            <a:avLst/>
          </a:prstGeom>
          <a:noFill/>
        </p:spPr>
        <p:txBody>
          <a:bodyPr wrap="square" rtlCol="0">
            <a:spAutoFit/>
          </a:bodyPr>
          <a:lstStyle/>
          <a:p>
            <a:pPr algn="ctr"/>
            <a:r>
              <a:rPr lang="en-US" sz="4400" dirty="0">
                <a:solidFill>
                  <a:schemeClr val="accent6"/>
                </a:solidFill>
                <a:latin typeface="FontAwesome" pitchFamily="2" charset="0"/>
              </a:rPr>
              <a:t></a:t>
            </a:r>
            <a:endParaRPr lang="en-US" sz="5400" dirty="0">
              <a:solidFill>
                <a:schemeClr val="accent6"/>
              </a:solidFill>
              <a:latin typeface="FontAwesome" pitchFamily="2" charset="0"/>
            </a:endParaRPr>
          </a:p>
        </p:txBody>
      </p:sp>
    </p:spTree>
    <p:extLst>
      <p:ext uri="{BB962C8B-B14F-4D97-AF65-F5344CB8AC3E}">
        <p14:creationId xmlns:p14="http://schemas.microsoft.com/office/powerpoint/2010/main" val="3314267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300" y="571411"/>
            <a:ext cx="6338798" cy="1158779"/>
          </a:xfrm>
        </p:spPr>
        <p:txBody>
          <a:bodyPr/>
          <a:lstStyle/>
          <a:p>
            <a:r>
              <a:rPr lang="en-US" dirty="0">
                <a:latin typeface="+mj-lt"/>
              </a:rPr>
              <a:t>progressive </a:t>
            </a:r>
            <a:r>
              <a:rPr lang="en-US" dirty="0">
                <a:solidFill>
                  <a:schemeClr val="accent6"/>
                </a:solidFill>
                <a:latin typeface="+mj-lt"/>
              </a:rPr>
              <a:t>web apps</a:t>
            </a:r>
            <a:br>
              <a:rPr lang="en-US" dirty="0">
                <a:solidFill>
                  <a:schemeClr val="accent6"/>
                </a:solidFill>
              </a:rPr>
            </a:br>
            <a:r>
              <a:rPr lang="en-US" sz="1600" b="0" dirty="0">
                <a:solidFill>
                  <a:schemeClr val="tx2"/>
                </a:solidFill>
                <a:latin typeface="Consolas" panose="020B0609020204030204" pitchFamily="49" charset="0"/>
              </a:rPr>
              <a:t>["hip", "hip"] // first person to </a:t>
            </a:r>
            <a:br>
              <a:rPr lang="en-US" sz="1600" b="0" dirty="0">
                <a:solidFill>
                  <a:schemeClr val="tx2"/>
                </a:solidFill>
                <a:latin typeface="Consolas" panose="020B0609020204030204" pitchFamily="49" charset="0"/>
              </a:rPr>
            </a:br>
            <a:r>
              <a:rPr lang="en-US" sz="1600" b="0" dirty="0">
                <a:solidFill>
                  <a:schemeClr val="tx2"/>
                </a:solidFill>
                <a:latin typeface="Consolas" panose="020B0609020204030204" pitchFamily="49" charset="0"/>
              </a:rPr>
              <a:t>figure this out and shout it out loud wins</a:t>
            </a:r>
            <a:endParaRPr lang="uk-UA" sz="1600" b="0" dirty="0">
              <a:solidFill>
                <a:schemeClr val="tx2"/>
              </a:solidFill>
              <a:latin typeface="Consolas" panose="020B0609020204030204" pitchFamily="49" charset="0"/>
            </a:endParaRPr>
          </a:p>
        </p:txBody>
      </p:sp>
      <p:grpSp>
        <p:nvGrpSpPr>
          <p:cNvPr id="4" name="Group 3"/>
          <p:cNvGrpSpPr/>
          <p:nvPr/>
        </p:nvGrpSpPr>
        <p:grpSpPr>
          <a:xfrm>
            <a:off x="993198" y="2749490"/>
            <a:ext cx="2832977" cy="3409982"/>
            <a:chOff x="1920992" y="2800845"/>
            <a:chExt cx="2057400" cy="3409982"/>
          </a:xfrm>
        </p:grpSpPr>
        <p:sp>
          <p:nvSpPr>
            <p:cNvPr id="14" name="Rectangle 13"/>
            <p:cNvSpPr/>
            <p:nvPr/>
          </p:nvSpPr>
          <p:spPr>
            <a:xfrm>
              <a:off x="1920992"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15" name="Rectangle 14"/>
            <p:cNvSpPr/>
            <p:nvPr/>
          </p:nvSpPr>
          <p:spPr>
            <a:xfrm>
              <a:off x="1920992"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Isosceles Triangle 16"/>
            <p:cNvSpPr/>
            <p:nvPr/>
          </p:nvSpPr>
          <p:spPr>
            <a:xfrm rot="10800000">
              <a:off x="2760753"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8" name="Isosceles Triangle 17"/>
            <p:cNvSpPr/>
            <p:nvPr/>
          </p:nvSpPr>
          <p:spPr>
            <a:xfrm rot="10800000">
              <a:off x="2760753"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TextBox 19"/>
            <p:cNvSpPr txBox="1"/>
            <p:nvPr/>
          </p:nvSpPr>
          <p:spPr>
            <a:xfrm>
              <a:off x="1960674" y="4978192"/>
              <a:ext cx="1978036" cy="584775"/>
            </a:xfrm>
            <a:prstGeom prst="rect">
              <a:avLst/>
            </a:prstGeom>
            <a:noFill/>
          </p:spPr>
          <p:txBody>
            <a:bodyPr wrap="square" rtlCol="0">
              <a:spAutoFit/>
            </a:bodyPr>
            <a:lstStyle/>
            <a:p>
              <a:pPr algn="ctr"/>
              <a:r>
                <a:rPr lang="en-US" sz="3200" dirty="0">
                  <a:solidFill>
                    <a:schemeClr val="accent1"/>
                  </a:solidFill>
                  <a:latin typeface="+mj-lt"/>
                </a:rPr>
                <a:t>responsive</a:t>
              </a:r>
              <a:endParaRPr lang="uk-UA" sz="3600" dirty="0">
                <a:solidFill>
                  <a:schemeClr val="accent1"/>
                </a:solidFill>
                <a:latin typeface="+mj-lt"/>
              </a:endParaRPr>
            </a:p>
          </p:txBody>
        </p:sp>
      </p:grpSp>
      <p:grpSp>
        <p:nvGrpSpPr>
          <p:cNvPr id="13" name="Group 12"/>
          <p:cNvGrpSpPr/>
          <p:nvPr/>
        </p:nvGrpSpPr>
        <p:grpSpPr>
          <a:xfrm>
            <a:off x="7716403" y="2749490"/>
            <a:ext cx="2832980" cy="3409982"/>
            <a:chOff x="6876437" y="2800845"/>
            <a:chExt cx="2057402" cy="3409982"/>
          </a:xfrm>
        </p:grpSpPr>
        <p:sp>
          <p:nvSpPr>
            <p:cNvPr id="23" name="Rectangle 22"/>
            <p:cNvSpPr/>
            <p:nvPr/>
          </p:nvSpPr>
          <p:spPr>
            <a:xfrm>
              <a:off x="6876438"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24" name="Rectangle 23"/>
            <p:cNvSpPr/>
            <p:nvPr/>
          </p:nvSpPr>
          <p:spPr>
            <a:xfrm>
              <a:off x="6876438"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6" name="Isosceles Triangle 25"/>
            <p:cNvSpPr/>
            <p:nvPr/>
          </p:nvSpPr>
          <p:spPr>
            <a:xfrm rot="10800000">
              <a:off x="7716199"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7" name="Isosceles Triangle 26"/>
            <p:cNvSpPr/>
            <p:nvPr/>
          </p:nvSpPr>
          <p:spPr>
            <a:xfrm rot="10800000">
              <a:off x="7716199"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9" name="TextBox 28"/>
            <p:cNvSpPr txBox="1"/>
            <p:nvPr/>
          </p:nvSpPr>
          <p:spPr>
            <a:xfrm>
              <a:off x="6876437" y="4978192"/>
              <a:ext cx="2057402" cy="584775"/>
            </a:xfrm>
            <a:prstGeom prst="rect">
              <a:avLst/>
            </a:prstGeom>
            <a:noFill/>
          </p:spPr>
          <p:txBody>
            <a:bodyPr wrap="square" rtlCol="0">
              <a:spAutoFit/>
            </a:bodyPr>
            <a:lstStyle/>
            <a:p>
              <a:pPr algn="ctr"/>
              <a:r>
                <a:rPr lang="en-US" sz="3200" dirty="0">
                  <a:solidFill>
                    <a:schemeClr val="accent1"/>
                  </a:solidFill>
                  <a:latin typeface="+mj-lt"/>
                </a:rPr>
                <a:t>app like</a:t>
              </a:r>
              <a:endParaRPr lang="uk-UA" sz="3200" dirty="0">
                <a:solidFill>
                  <a:schemeClr val="accent1"/>
                </a:solidFill>
                <a:latin typeface="+mj-lt"/>
              </a:endParaRPr>
            </a:p>
          </p:txBody>
        </p:sp>
      </p:grpSp>
      <p:grpSp>
        <p:nvGrpSpPr>
          <p:cNvPr id="19" name="Group 18"/>
          <p:cNvGrpSpPr/>
          <p:nvPr/>
        </p:nvGrpSpPr>
        <p:grpSpPr>
          <a:xfrm>
            <a:off x="11050687" y="2749490"/>
            <a:ext cx="2832977" cy="3409982"/>
            <a:chOff x="9354161" y="2800845"/>
            <a:chExt cx="2057400" cy="3409982"/>
          </a:xfrm>
        </p:grpSpPr>
        <p:sp>
          <p:nvSpPr>
            <p:cNvPr id="32" name="Rectangle 31"/>
            <p:cNvSpPr/>
            <p:nvPr/>
          </p:nvSpPr>
          <p:spPr>
            <a:xfrm>
              <a:off x="9354161"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33" name="Rectangle 32"/>
            <p:cNvSpPr/>
            <p:nvPr/>
          </p:nvSpPr>
          <p:spPr>
            <a:xfrm>
              <a:off x="9354161"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5" name="Isosceles Triangle 34"/>
            <p:cNvSpPr/>
            <p:nvPr/>
          </p:nvSpPr>
          <p:spPr>
            <a:xfrm rot="10800000">
              <a:off x="10193922"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6" name="Isosceles Triangle 35"/>
            <p:cNvSpPr/>
            <p:nvPr/>
          </p:nvSpPr>
          <p:spPr>
            <a:xfrm rot="10800000">
              <a:off x="10193922"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8" name="TextBox 37"/>
            <p:cNvSpPr txBox="1"/>
            <p:nvPr/>
          </p:nvSpPr>
          <p:spPr>
            <a:xfrm>
              <a:off x="9354162" y="4978192"/>
              <a:ext cx="2057398" cy="584775"/>
            </a:xfrm>
            <a:prstGeom prst="rect">
              <a:avLst/>
            </a:prstGeom>
            <a:noFill/>
          </p:spPr>
          <p:txBody>
            <a:bodyPr wrap="square" rtlCol="0">
              <a:spAutoFit/>
            </a:bodyPr>
            <a:lstStyle/>
            <a:p>
              <a:pPr algn="ctr"/>
              <a:r>
                <a:rPr lang="en-US" sz="3200" dirty="0">
                  <a:solidFill>
                    <a:schemeClr val="accent1"/>
                  </a:solidFill>
                  <a:latin typeface="+mj-lt"/>
                </a:rPr>
                <a:t>fresh</a:t>
              </a:r>
              <a:endParaRPr lang="uk-UA" sz="3600" dirty="0">
                <a:solidFill>
                  <a:schemeClr val="accent1"/>
                </a:solidFill>
                <a:latin typeface="+mj-lt"/>
              </a:endParaRPr>
            </a:p>
          </p:txBody>
        </p:sp>
      </p:grpSp>
      <p:grpSp>
        <p:nvGrpSpPr>
          <p:cNvPr id="22" name="Group 21"/>
          <p:cNvGrpSpPr/>
          <p:nvPr/>
        </p:nvGrpSpPr>
        <p:grpSpPr>
          <a:xfrm>
            <a:off x="14384967" y="2749490"/>
            <a:ext cx="2832980" cy="3409982"/>
            <a:chOff x="11831883" y="2800845"/>
            <a:chExt cx="2057402" cy="3409982"/>
          </a:xfrm>
        </p:grpSpPr>
        <p:sp>
          <p:nvSpPr>
            <p:cNvPr id="41" name="Rectangle 40"/>
            <p:cNvSpPr/>
            <p:nvPr/>
          </p:nvSpPr>
          <p:spPr>
            <a:xfrm>
              <a:off x="11831884"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42" name="Rectangle 41"/>
            <p:cNvSpPr/>
            <p:nvPr/>
          </p:nvSpPr>
          <p:spPr>
            <a:xfrm>
              <a:off x="11831884"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4" name="Isosceles Triangle 43"/>
            <p:cNvSpPr/>
            <p:nvPr/>
          </p:nvSpPr>
          <p:spPr>
            <a:xfrm rot="10800000">
              <a:off x="12671645"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5" name="Isosceles Triangle 44"/>
            <p:cNvSpPr/>
            <p:nvPr/>
          </p:nvSpPr>
          <p:spPr>
            <a:xfrm rot="10800000">
              <a:off x="12671645"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7" name="TextBox 46"/>
            <p:cNvSpPr txBox="1"/>
            <p:nvPr/>
          </p:nvSpPr>
          <p:spPr>
            <a:xfrm>
              <a:off x="11831883" y="4978192"/>
              <a:ext cx="2057402" cy="584775"/>
            </a:xfrm>
            <a:prstGeom prst="rect">
              <a:avLst/>
            </a:prstGeom>
            <a:noFill/>
          </p:spPr>
          <p:txBody>
            <a:bodyPr wrap="square" rtlCol="0">
              <a:spAutoFit/>
            </a:bodyPr>
            <a:lstStyle/>
            <a:p>
              <a:pPr algn="ctr"/>
              <a:r>
                <a:rPr lang="en-US" sz="3200" dirty="0">
                  <a:solidFill>
                    <a:schemeClr val="accent1"/>
                  </a:solidFill>
                  <a:latin typeface="+mj-lt"/>
                </a:rPr>
                <a:t>safe</a:t>
              </a:r>
              <a:endParaRPr lang="uk-UA" sz="3600" dirty="0">
                <a:solidFill>
                  <a:schemeClr val="accent1"/>
                </a:solidFill>
                <a:latin typeface="+mj-lt"/>
              </a:endParaRPr>
            </a:p>
          </p:txBody>
        </p:sp>
      </p:grpSp>
      <p:grpSp>
        <p:nvGrpSpPr>
          <p:cNvPr id="28" name="Group 27"/>
          <p:cNvGrpSpPr/>
          <p:nvPr/>
        </p:nvGrpSpPr>
        <p:grpSpPr>
          <a:xfrm>
            <a:off x="2717395" y="6587282"/>
            <a:ext cx="2832980" cy="3409982"/>
            <a:chOff x="14309606" y="2800845"/>
            <a:chExt cx="2057402" cy="3409982"/>
          </a:xfrm>
        </p:grpSpPr>
        <p:sp>
          <p:nvSpPr>
            <p:cNvPr id="50" name="Rectangle 49"/>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51" name="Rectangle 50"/>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3" name="Isosceles Triangle 52"/>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4" name="Isosceles Triangle 53"/>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56" name="TextBox 55"/>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discoverable</a:t>
              </a:r>
              <a:endParaRPr lang="uk-UA" sz="3600" dirty="0">
                <a:solidFill>
                  <a:schemeClr val="accent1"/>
                </a:solidFill>
                <a:latin typeface="+mj-lt"/>
              </a:endParaRPr>
            </a:p>
          </p:txBody>
        </p:sp>
      </p:grpSp>
      <p:grpSp>
        <p:nvGrpSpPr>
          <p:cNvPr id="58" name="Group 57"/>
          <p:cNvGrpSpPr/>
          <p:nvPr/>
        </p:nvGrpSpPr>
        <p:grpSpPr>
          <a:xfrm>
            <a:off x="6143152" y="6587282"/>
            <a:ext cx="2832980" cy="3409982"/>
            <a:chOff x="14309606" y="2800845"/>
            <a:chExt cx="2057402" cy="3409982"/>
          </a:xfrm>
        </p:grpSpPr>
        <p:sp>
          <p:nvSpPr>
            <p:cNvPr id="65" name="Rectangle 64"/>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66" name="Rectangle 65"/>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8" name="Isosceles Triangle 67"/>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69" name="Isosceles Triangle 68"/>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0" name="TextBox 69"/>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re-engageable</a:t>
              </a:r>
              <a:endParaRPr lang="uk-UA" sz="3200" dirty="0">
                <a:solidFill>
                  <a:schemeClr val="accent1"/>
                </a:solidFill>
                <a:latin typeface="+mj-lt"/>
              </a:endParaRPr>
            </a:p>
          </p:txBody>
        </p:sp>
      </p:grpSp>
      <p:grpSp>
        <p:nvGrpSpPr>
          <p:cNvPr id="73" name="Group 72"/>
          <p:cNvGrpSpPr/>
          <p:nvPr/>
        </p:nvGrpSpPr>
        <p:grpSpPr>
          <a:xfrm>
            <a:off x="9568909" y="6587282"/>
            <a:ext cx="2832980" cy="3409982"/>
            <a:chOff x="14309606" y="2800845"/>
            <a:chExt cx="2057402" cy="3409982"/>
          </a:xfrm>
        </p:grpSpPr>
        <p:sp>
          <p:nvSpPr>
            <p:cNvPr id="74" name="Rectangle 73"/>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p>
          </p:txBody>
        </p:sp>
        <p:sp>
          <p:nvSpPr>
            <p:cNvPr id="75" name="Rectangle 74"/>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7" name="Isosceles Triangle 76"/>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8" name="Isosceles Triangle 77"/>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9" name="TextBox 78"/>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installable</a:t>
              </a:r>
              <a:endParaRPr lang="uk-UA" sz="3600" dirty="0">
                <a:solidFill>
                  <a:schemeClr val="accent1"/>
                </a:solidFill>
                <a:latin typeface="+mj-lt"/>
              </a:endParaRPr>
            </a:p>
          </p:txBody>
        </p:sp>
      </p:grpSp>
      <p:grpSp>
        <p:nvGrpSpPr>
          <p:cNvPr id="82" name="Group 81"/>
          <p:cNvGrpSpPr/>
          <p:nvPr/>
        </p:nvGrpSpPr>
        <p:grpSpPr>
          <a:xfrm>
            <a:off x="12994667" y="6587282"/>
            <a:ext cx="2832980" cy="3409982"/>
            <a:chOff x="14309606" y="2800845"/>
            <a:chExt cx="2057402" cy="3409982"/>
          </a:xfrm>
        </p:grpSpPr>
        <p:sp>
          <p:nvSpPr>
            <p:cNvPr id="83" name="Rectangle 82"/>
            <p:cNvSpPr/>
            <p:nvPr/>
          </p:nvSpPr>
          <p:spPr>
            <a:xfrm>
              <a:off x="14309607"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p>
          </p:txBody>
        </p:sp>
        <p:sp>
          <p:nvSpPr>
            <p:cNvPr id="84" name="Rectangle 83"/>
            <p:cNvSpPr/>
            <p:nvPr/>
          </p:nvSpPr>
          <p:spPr>
            <a:xfrm>
              <a:off x="14309607"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6" name="Isosceles Triangle 85"/>
            <p:cNvSpPr/>
            <p:nvPr/>
          </p:nvSpPr>
          <p:spPr>
            <a:xfrm rot="10800000">
              <a:off x="15149368"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7" name="Isosceles Triangle 86"/>
            <p:cNvSpPr/>
            <p:nvPr/>
          </p:nvSpPr>
          <p:spPr>
            <a:xfrm rot="10800000">
              <a:off x="15149368"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8" name="TextBox 87"/>
            <p:cNvSpPr txBox="1"/>
            <p:nvPr/>
          </p:nvSpPr>
          <p:spPr>
            <a:xfrm>
              <a:off x="14309606" y="4978192"/>
              <a:ext cx="2057402" cy="584775"/>
            </a:xfrm>
            <a:prstGeom prst="rect">
              <a:avLst/>
            </a:prstGeom>
            <a:noFill/>
          </p:spPr>
          <p:txBody>
            <a:bodyPr wrap="square" rtlCol="0">
              <a:spAutoFit/>
            </a:bodyPr>
            <a:lstStyle/>
            <a:p>
              <a:pPr algn="ctr"/>
              <a:r>
                <a:rPr lang="en-US" sz="3200" dirty="0">
                  <a:solidFill>
                    <a:schemeClr val="accent1"/>
                  </a:solidFill>
                  <a:latin typeface="+mj-lt"/>
                </a:rPr>
                <a:t>linkable</a:t>
              </a:r>
              <a:endParaRPr lang="uk-UA" sz="3600" dirty="0">
                <a:solidFill>
                  <a:schemeClr val="accent1"/>
                </a:solidFill>
                <a:latin typeface="+mj-lt"/>
              </a:endParaRPr>
            </a:p>
          </p:txBody>
        </p:sp>
      </p:grpSp>
      <p:grpSp>
        <p:nvGrpSpPr>
          <p:cNvPr id="92" name="Group 91"/>
          <p:cNvGrpSpPr/>
          <p:nvPr/>
        </p:nvGrpSpPr>
        <p:grpSpPr>
          <a:xfrm>
            <a:off x="4327479" y="2749490"/>
            <a:ext cx="2887620" cy="3409982"/>
            <a:chOff x="4327479" y="2749490"/>
            <a:chExt cx="2887620" cy="3409982"/>
          </a:xfrm>
        </p:grpSpPr>
        <p:grpSp>
          <p:nvGrpSpPr>
            <p:cNvPr id="10" name="Group 9"/>
            <p:cNvGrpSpPr/>
            <p:nvPr/>
          </p:nvGrpSpPr>
          <p:grpSpPr>
            <a:xfrm>
              <a:off x="4327479" y="2749490"/>
              <a:ext cx="2887620" cy="3409982"/>
              <a:chOff x="4359032" y="2800845"/>
              <a:chExt cx="2097083" cy="3409982"/>
            </a:xfrm>
          </p:grpSpPr>
          <p:sp>
            <p:nvSpPr>
              <p:cNvPr id="5" name="Rectangle 4"/>
              <p:cNvSpPr/>
              <p:nvPr/>
            </p:nvSpPr>
            <p:spPr>
              <a:xfrm>
                <a:off x="4398715" y="2800845"/>
                <a:ext cx="20574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latin typeface="FontAwesome" pitchFamily="2" charset="0"/>
                  </a:rPr>
                  <a:t></a:t>
                </a:r>
                <a:endParaRPr lang="en-US" dirty="0">
                  <a:latin typeface="FontAwesome" pitchFamily="2" charset="0"/>
                </a:endParaRPr>
              </a:p>
            </p:txBody>
          </p:sp>
          <p:sp>
            <p:nvSpPr>
              <p:cNvPr id="6" name="Rectangle 5"/>
              <p:cNvSpPr/>
              <p:nvPr/>
            </p:nvSpPr>
            <p:spPr>
              <a:xfrm>
                <a:off x="4398715" y="4401045"/>
                <a:ext cx="2057400" cy="1600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8" name="Isosceles Triangle 7"/>
              <p:cNvSpPr/>
              <p:nvPr/>
            </p:nvSpPr>
            <p:spPr>
              <a:xfrm rot="10800000">
                <a:off x="5238476" y="4401045"/>
                <a:ext cx="388249" cy="2095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9" name="Isosceles Triangle 8"/>
              <p:cNvSpPr/>
              <p:nvPr/>
            </p:nvSpPr>
            <p:spPr>
              <a:xfrm rot="10800000">
                <a:off x="5238476" y="6001245"/>
                <a:ext cx="388249" cy="209582"/>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1" name="TextBox 10"/>
              <p:cNvSpPr txBox="1"/>
              <p:nvPr/>
            </p:nvSpPr>
            <p:spPr>
              <a:xfrm>
                <a:off x="4359032" y="4978192"/>
                <a:ext cx="2097082" cy="584775"/>
              </a:xfrm>
              <a:prstGeom prst="rect">
                <a:avLst/>
              </a:prstGeom>
              <a:noFill/>
            </p:spPr>
            <p:txBody>
              <a:bodyPr wrap="square" rtlCol="0">
                <a:spAutoFit/>
              </a:bodyPr>
              <a:lstStyle/>
              <a:p>
                <a:pPr algn="ctr"/>
                <a:r>
                  <a:rPr lang="en-US" sz="3200" dirty="0">
                    <a:solidFill>
                      <a:schemeClr val="accent1"/>
                    </a:solidFill>
                    <a:latin typeface="+mj-lt"/>
                  </a:rPr>
                  <a:t>work offline</a:t>
                </a:r>
                <a:endParaRPr lang="uk-UA" sz="3200" dirty="0">
                  <a:solidFill>
                    <a:schemeClr val="accent1"/>
                  </a:solidFill>
                  <a:latin typeface="+mj-lt"/>
                </a:endParaRPr>
              </a:p>
            </p:txBody>
          </p:sp>
        </p:grpSp>
        <p:sp>
          <p:nvSpPr>
            <p:cNvPr id="55" name="Rectangle 54"/>
            <p:cNvSpPr/>
            <p:nvPr/>
          </p:nvSpPr>
          <p:spPr>
            <a:xfrm rot="18968123">
              <a:off x="5301770" y="3457521"/>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sp>
        <p:nvSpPr>
          <p:cNvPr id="3" name="TextBox 2"/>
          <p:cNvSpPr txBox="1"/>
          <p:nvPr/>
        </p:nvSpPr>
        <p:spPr>
          <a:xfrm>
            <a:off x="4115883" y="1866630"/>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1</a:t>
            </a:r>
            <a:endParaRPr lang="en-US" sz="6000" b="1" dirty="0">
              <a:solidFill>
                <a:schemeClr val="accent2">
                  <a:lumMod val="50000"/>
                </a:schemeClr>
              </a:solidFill>
              <a:latin typeface="Wilderness Typeface" panose="00000500000000000000" pitchFamily="2" charset="0"/>
            </a:endParaRPr>
          </a:p>
        </p:txBody>
      </p:sp>
      <p:sp>
        <p:nvSpPr>
          <p:cNvPr id="60" name="TextBox 59"/>
          <p:cNvSpPr txBox="1"/>
          <p:nvPr/>
        </p:nvSpPr>
        <p:spPr>
          <a:xfrm>
            <a:off x="9147799" y="5932725"/>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2</a:t>
            </a:r>
            <a:endParaRPr lang="en-US" sz="6000" b="1" dirty="0">
              <a:solidFill>
                <a:schemeClr val="accent2">
                  <a:lumMod val="50000"/>
                </a:schemeClr>
              </a:solidFill>
              <a:latin typeface="Wilderness Typeface" panose="00000500000000000000" pitchFamily="2" charset="0"/>
            </a:endParaRPr>
          </a:p>
        </p:txBody>
      </p:sp>
      <p:sp>
        <p:nvSpPr>
          <p:cNvPr id="61" name="TextBox 60"/>
          <p:cNvSpPr txBox="1"/>
          <p:nvPr/>
        </p:nvSpPr>
        <p:spPr>
          <a:xfrm>
            <a:off x="5808351" y="6796865"/>
            <a:ext cx="975130" cy="2646878"/>
          </a:xfrm>
          <a:prstGeom prst="rect">
            <a:avLst/>
          </a:prstGeom>
          <a:noFill/>
        </p:spPr>
        <p:txBody>
          <a:bodyPr wrap="square" rtlCol="0">
            <a:spAutoFit/>
          </a:bodyPr>
          <a:lstStyle/>
          <a:p>
            <a:pPr algn="ctr"/>
            <a:r>
              <a:rPr lang="en-US" sz="16600" b="1" dirty="0">
                <a:solidFill>
                  <a:schemeClr val="accent2">
                    <a:lumMod val="50000"/>
                  </a:schemeClr>
                </a:solidFill>
                <a:latin typeface="Wilderness Typeface" panose="00000500000000000000" pitchFamily="2" charset="0"/>
              </a:rPr>
              <a:t>3</a:t>
            </a:r>
            <a:endParaRPr lang="en-US" sz="6000" b="1" dirty="0">
              <a:solidFill>
                <a:schemeClr val="accent2">
                  <a:lumMod val="50000"/>
                </a:schemeClr>
              </a:solidFill>
              <a:latin typeface="Wilderness Typeface" panose="00000500000000000000" pitchFamily="2" charset="0"/>
            </a:endParaRPr>
          </a:p>
        </p:txBody>
      </p:sp>
    </p:spTree>
    <p:extLst>
      <p:ext uri="{BB962C8B-B14F-4D97-AF65-F5344CB8AC3E}">
        <p14:creationId xmlns:p14="http://schemas.microsoft.com/office/powerpoint/2010/main" val="40554176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675" decel="100000" fill="hold"/>
                                        <p:tgtEl>
                                          <p:spTgt spid="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anim calcmode="lin" valueType="num">
                                      <p:cBhvr>
                                        <p:cTn id="14" dur="750" fill="hold"/>
                                        <p:tgtEl>
                                          <p:spTgt spid="92"/>
                                        </p:tgtEl>
                                        <p:attrNameLst>
                                          <p:attrName>ppt_x</p:attrName>
                                        </p:attrNameLst>
                                      </p:cBhvr>
                                      <p:tavLst>
                                        <p:tav tm="0">
                                          <p:val>
                                            <p:strVal val="#ppt_x"/>
                                          </p:val>
                                        </p:tav>
                                        <p:tav tm="100000">
                                          <p:val>
                                            <p:strVal val="#ppt_x"/>
                                          </p:val>
                                        </p:tav>
                                      </p:tavLst>
                                    </p:anim>
                                    <p:anim calcmode="lin" valueType="num">
                                      <p:cBhvr>
                                        <p:cTn id="15" dur="675" decel="100000" fill="hold"/>
                                        <p:tgtEl>
                                          <p:spTgt spid="92"/>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92"/>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anim calcmode="lin" valueType="num">
                                      <p:cBhvr>
                                        <p:cTn id="20" dur="750" fill="hold"/>
                                        <p:tgtEl>
                                          <p:spTgt spid="13"/>
                                        </p:tgtEl>
                                        <p:attrNameLst>
                                          <p:attrName>ppt_x</p:attrName>
                                        </p:attrNameLst>
                                      </p:cBhvr>
                                      <p:tavLst>
                                        <p:tav tm="0">
                                          <p:val>
                                            <p:strVal val="#ppt_x"/>
                                          </p:val>
                                        </p:tav>
                                        <p:tav tm="100000">
                                          <p:val>
                                            <p:strVal val="#ppt_x"/>
                                          </p:val>
                                        </p:tav>
                                      </p:tavLst>
                                    </p:anim>
                                    <p:anim calcmode="lin" valueType="num">
                                      <p:cBhvr>
                                        <p:cTn id="21" dur="675" decel="100000" fill="hold"/>
                                        <p:tgtEl>
                                          <p:spTgt spid="1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1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750"/>
                                        <p:tgtEl>
                                          <p:spTgt spid="19"/>
                                        </p:tgtEl>
                                      </p:cBhvr>
                                    </p:animEffect>
                                    <p:anim calcmode="lin" valueType="num">
                                      <p:cBhvr>
                                        <p:cTn id="26" dur="750" fill="hold"/>
                                        <p:tgtEl>
                                          <p:spTgt spid="19"/>
                                        </p:tgtEl>
                                        <p:attrNameLst>
                                          <p:attrName>ppt_x</p:attrName>
                                        </p:attrNameLst>
                                      </p:cBhvr>
                                      <p:tavLst>
                                        <p:tav tm="0">
                                          <p:val>
                                            <p:strVal val="#ppt_x"/>
                                          </p:val>
                                        </p:tav>
                                        <p:tav tm="100000">
                                          <p:val>
                                            <p:strVal val="#ppt_x"/>
                                          </p:val>
                                        </p:tav>
                                      </p:tavLst>
                                    </p:anim>
                                    <p:anim calcmode="lin" valueType="num">
                                      <p:cBhvr>
                                        <p:cTn id="27" dur="675" decel="100000" fill="hold"/>
                                        <p:tgtEl>
                                          <p:spTgt spid="19"/>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9"/>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anim calcmode="lin" valueType="num">
                                      <p:cBhvr>
                                        <p:cTn id="32" dur="750" fill="hold"/>
                                        <p:tgtEl>
                                          <p:spTgt spid="22"/>
                                        </p:tgtEl>
                                        <p:attrNameLst>
                                          <p:attrName>ppt_x</p:attrName>
                                        </p:attrNameLst>
                                      </p:cBhvr>
                                      <p:tavLst>
                                        <p:tav tm="0">
                                          <p:val>
                                            <p:strVal val="#ppt_x"/>
                                          </p:val>
                                        </p:tav>
                                        <p:tav tm="100000">
                                          <p:val>
                                            <p:strVal val="#ppt_x"/>
                                          </p:val>
                                        </p:tav>
                                      </p:tavLst>
                                    </p:anim>
                                    <p:anim calcmode="lin" valueType="num">
                                      <p:cBhvr>
                                        <p:cTn id="33" dur="675" decel="100000" fill="hold"/>
                                        <p:tgtEl>
                                          <p:spTgt spid="22"/>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22"/>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750"/>
                                        <p:tgtEl>
                                          <p:spTgt spid="28"/>
                                        </p:tgtEl>
                                      </p:cBhvr>
                                    </p:animEffect>
                                    <p:anim calcmode="lin" valueType="num">
                                      <p:cBhvr>
                                        <p:cTn id="38" dur="750" fill="hold"/>
                                        <p:tgtEl>
                                          <p:spTgt spid="28"/>
                                        </p:tgtEl>
                                        <p:attrNameLst>
                                          <p:attrName>ppt_x</p:attrName>
                                        </p:attrNameLst>
                                      </p:cBhvr>
                                      <p:tavLst>
                                        <p:tav tm="0">
                                          <p:val>
                                            <p:strVal val="#ppt_x"/>
                                          </p:val>
                                        </p:tav>
                                        <p:tav tm="100000">
                                          <p:val>
                                            <p:strVal val="#ppt_x"/>
                                          </p:val>
                                        </p:tav>
                                      </p:tavLst>
                                    </p:anim>
                                    <p:anim calcmode="lin" valueType="num">
                                      <p:cBhvr>
                                        <p:cTn id="39" dur="675" decel="100000" fill="hold"/>
                                        <p:tgtEl>
                                          <p:spTgt spid="28"/>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8"/>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150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750"/>
                                        <p:tgtEl>
                                          <p:spTgt spid="58"/>
                                        </p:tgtEl>
                                      </p:cBhvr>
                                    </p:animEffect>
                                    <p:anim calcmode="lin" valueType="num">
                                      <p:cBhvr>
                                        <p:cTn id="44" dur="750" fill="hold"/>
                                        <p:tgtEl>
                                          <p:spTgt spid="58"/>
                                        </p:tgtEl>
                                        <p:attrNameLst>
                                          <p:attrName>ppt_x</p:attrName>
                                        </p:attrNameLst>
                                      </p:cBhvr>
                                      <p:tavLst>
                                        <p:tav tm="0">
                                          <p:val>
                                            <p:strVal val="#ppt_x"/>
                                          </p:val>
                                        </p:tav>
                                        <p:tav tm="100000">
                                          <p:val>
                                            <p:strVal val="#ppt_x"/>
                                          </p:val>
                                        </p:tav>
                                      </p:tavLst>
                                    </p:anim>
                                    <p:anim calcmode="lin" valueType="num">
                                      <p:cBhvr>
                                        <p:cTn id="45" dur="675" decel="100000" fill="hold"/>
                                        <p:tgtEl>
                                          <p:spTgt spid="58"/>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58"/>
                                        </p:tgtEl>
                                        <p:attrNameLst>
                                          <p:attrName>ppt_y</p:attrName>
                                        </p:attrNameLst>
                                      </p:cBhvr>
                                      <p:tavLst>
                                        <p:tav tm="0">
                                          <p:val>
                                            <p:strVal val="#ppt_y-.03"/>
                                          </p:val>
                                        </p:tav>
                                        <p:tav tm="100000">
                                          <p:val>
                                            <p:strVal val="#ppt_y"/>
                                          </p:val>
                                        </p:tav>
                                      </p:tavLst>
                                    </p:anim>
                                  </p:childTnLst>
                                </p:cTn>
                              </p:par>
                              <p:par>
                                <p:cTn id="47" presetID="37" presetClass="entr" presetSubtype="0" fill="hold" nodeType="withEffect">
                                  <p:stCondLst>
                                    <p:cond delay="1750"/>
                                  </p:stCondLst>
                                  <p:childTnLst>
                                    <p:set>
                                      <p:cBhvr>
                                        <p:cTn id="48" dur="1" fill="hold">
                                          <p:stCondLst>
                                            <p:cond delay="0"/>
                                          </p:stCondLst>
                                        </p:cTn>
                                        <p:tgtEl>
                                          <p:spTgt spid="73"/>
                                        </p:tgtEl>
                                        <p:attrNameLst>
                                          <p:attrName>style.visibility</p:attrName>
                                        </p:attrNameLst>
                                      </p:cBhvr>
                                      <p:to>
                                        <p:strVal val="visible"/>
                                      </p:to>
                                    </p:set>
                                    <p:animEffect transition="in" filter="fade">
                                      <p:cBhvr>
                                        <p:cTn id="49" dur="750"/>
                                        <p:tgtEl>
                                          <p:spTgt spid="73"/>
                                        </p:tgtEl>
                                      </p:cBhvr>
                                    </p:animEffect>
                                    <p:anim calcmode="lin" valueType="num">
                                      <p:cBhvr>
                                        <p:cTn id="50" dur="750" fill="hold"/>
                                        <p:tgtEl>
                                          <p:spTgt spid="73"/>
                                        </p:tgtEl>
                                        <p:attrNameLst>
                                          <p:attrName>ppt_x</p:attrName>
                                        </p:attrNameLst>
                                      </p:cBhvr>
                                      <p:tavLst>
                                        <p:tav tm="0">
                                          <p:val>
                                            <p:strVal val="#ppt_x"/>
                                          </p:val>
                                        </p:tav>
                                        <p:tav tm="100000">
                                          <p:val>
                                            <p:strVal val="#ppt_x"/>
                                          </p:val>
                                        </p:tav>
                                      </p:tavLst>
                                    </p:anim>
                                    <p:anim calcmode="lin" valueType="num">
                                      <p:cBhvr>
                                        <p:cTn id="51" dur="675" decel="100000" fill="hold"/>
                                        <p:tgtEl>
                                          <p:spTgt spid="73"/>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73"/>
                                        </p:tgtEl>
                                        <p:attrNameLst>
                                          <p:attrName>ppt_y</p:attrName>
                                        </p:attrNameLst>
                                      </p:cBhvr>
                                      <p:tavLst>
                                        <p:tav tm="0">
                                          <p:val>
                                            <p:strVal val="#ppt_y-.03"/>
                                          </p:val>
                                        </p:tav>
                                        <p:tav tm="100000">
                                          <p:val>
                                            <p:strVal val="#ppt_y"/>
                                          </p:val>
                                        </p:tav>
                                      </p:tavLst>
                                    </p:anim>
                                  </p:childTnLst>
                                </p:cTn>
                              </p:par>
                              <p:par>
                                <p:cTn id="53" presetID="37" presetClass="entr" presetSubtype="0" fill="hold" nodeType="withEffect">
                                  <p:stCondLst>
                                    <p:cond delay="200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750"/>
                                        <p:tgtEl>
                                          <p:spTgt spid="82"/>
                                        </p:tgtEl>
                                      </p:cBhvr>
                                    </p:animEffect>
                                    <p:anim calcmode="lin" valueType="num">
                                      <p:cBhvr>
                                        <p:cTn id="56" dur="750" fill="hold"/>
                                        <p:tgtEl>
                                          <p:spTgt spid="82"/>
                                        </p:tgtEl>
                                        <p:attrNameLst>
                                          <p:attrName>ppt_x</p:attrName>
                                        </p:attrNameLst>
                                      </p:cBhvr>
                                      <p:tavLst>
                                        <p:tav tm="0">
                                          <p:val>
                                            <p:strVal val="#ppt_x"/>
                                          </p:val>
                                        </p:tav>
                                        <p:tav tm="100000">
                                          <p:val>
                                            <p:strVal val="#ppt_x"/>
                                          </p:val>
                                        </p:tav>
                                      </p:tavLst>
                                    </p:anim>
                                    <p:anim calcmode="lin" valueType="num">
                                      <p:cBhvr>
                                        <p:cTn id="57" dur="675" decel="100000" fill="hold"/>
                                        <p:tgtEl>
                                          <p:spTgt spid="82"/>
                                        </p:tgtEl>
                                        <p:attrNameLst>
                                          <p:attrName>ppt_y</p:attrName>
                                        </p:attrNameLst>
                                      </p:cBhvr>
                                      <p:tavLst>
                                        <p:tav tm="0">
                                          <p:val>
                                            <p:strVal val="#ppt_y+1"/>
                                          </p:val>
                                        </p:tav>
                                        <p:tav tm="100000">
                                          <p:val>
                                            <p:strVal val="#ppt_y-.03"/>
                                          </p:val>
                                        </p:tav>
                                      </p:tavLst>
                                    </p:anim>
                                    <p:anim calcmode="lin" valueType="num">
                                      <p:cBhvr>
                                        <p:cTn id="58" dur="75" accel="100000" fill="hold">
                                          <p:stCondLst>
                                            <p:cond delay="675"/>
                                          </p:stCondLst>
                                        </p:cTn>
                                        <p:tgtEl>
                                          <p:spTgt spid="82"/>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p:cTn id="62" dur="indefinite"/>
                                        <p:tgtEl>
                                          <p:spTgt spid="4"/>
                                        </p:tgtEl>
                                        <p:attrNameLst>
                                          <p:attrName>style.opacity</p:attrName>
                                        </p:attrNameLst>
                                      </p:cBhvr>
                                      <p:to>
                                        <p:strVal val="0.25"/>
                                      </p:to>
                                    </p:set>
                                    <p:animEffect filter="image" prLst="opacity: 0.25">
                                      <p:cBhvr rctx="IE">
                                        <p:cTn id="63" dur="indefinite"/>
                                        <p:tgtEl>
                                          <p:spTgt spid="4"/>
                                        </p:tgtEl>
                                      </p:cBhvr>
                                    </p:animEffect>
                                  </p:childTnLst>
                                </p:cTn>
                              </p:par>
                              <p:par>
                                <p:cTn id="64" presetID="9" presetClass="emph" presetSubtype="0" nodeType="withEffect">
                                  <p:stCondLst>
                                    <p:cond delay="0"/>
                                  </p:stCondLst>
                                  <p:childTnLst>
                                    <p:set>
                                      <p:cBhvr>
                                        <p:cTn id="65" dur="indefinite"/>
                                        <p:tgtEl>
                                          <p:spTgt spid="13"/>
                                        </p:tgtEl>
                                        <p:attrNameLst>
                                          <p:attrName>style.opacity</p:attrName>
                                        </p:attrNameLst>
                                      </p:cBhvr>
                                      <p:to>
                                        <p:strVal val="0.25"/>
                                      </p:to>
                                    </p:set>
                                    <p:animEffect filter="image" prLst="opacity: 0.25">
                                      <p:cBhvr rctx="IE">
                                        <p:cTn id="66" dur="indefinite"/>
                                        <p:tgtEl>
                                          <p:spTgt spid="13"/>
                                        </p:tgtEl>
                                      </p:cBhvr>
                                    </p:animEffect>
                                  </p:childTnLst>
                                </p:cTn>
                              </p:par>
                              <p:par>
                                <p:cTn id="67" presetID="9" presetClass="emph" presetSubtype="0" nodeType="withEffect">
                                  <p:stCondLst>
                                    <p:cond delay="0"/>
                                  </p:stCondLst>
                                  <p:childTnLst>
                                    <p:set>
                                      <p:cBhvr>
                                        <p:cTn id="68" dur="indefinite"/>
                                        <p:tgtEl>
                                          <p:spTgt spid="19"/>
                                        </p:tgtEl>
                                        <p:attrNameLst>
                                          <p:attrName>style.opacity</p:attrName>
                                        </p:attrNameLst>
                                      </p:cBhvr>
                                      <p:to>
                                        <p:strVal val="0.25"/>
                                      </p:to>
                                    </p:set>
                                    <p:animEffect filter="image" prLst="opacity: 0.25">
                                      <p:cBhvr rctx="IE">
                                        <p:cTn id="69" dur="indefinite"/>
                                        <p:tgtEl>
                                          <p:spTgt spid="19"/>
                                        </p:tgtEl>
                                      </p:cBhvr>
                                    </p:animEffect>
                                  </p:childTnLst>
                                </p:cTn>
                              </p:par>
                              <p:par>
                                <p:cTn id="70" presetID="9" presetClass="emph" presetSubtype="0" nodeType="withEffect">
                                  <p:stCondLst>
                                    <p:cond delay="0"/>
                                  </p:stCondLst>
                                  <p:childTnLst>
                                    <p:set>
                                      <p:cBhvr>
                                        <p:cTn id="71" dur="indefinite"/>
                                        <p:tgtEl>
                                          <p:spTgt spid="22"/>
                                        </p:tgtEl>
                                        <p:attrNameLst>
                                          <p:attrName>style.opacity</p:attrName>
                                        </p:attrNameLst>
                                      </p:cBhvr>
                                      <p:to>
                                        <p:strVal val="0.25"/>
                                      </p:to>
                                    </p:set>
                                    <p:animEffect filter="image" prLst="opacity: 0.25">
                                      <p:cBhvr rctx="IE">
                                        <p:cTn id="72" dur="indefinite"/>
                                        <p:tgtEl>
                                          <p:spTgt spid="22"/>
                                        </p:tgtEl>
                                      </p:cBhvr>
                                    </p:animEffect>
                                  </p:childTnLst>
                                </p:cTn>
                              </p:par>
                              <p:par>
                                <p:cTn id="73" presetID="9" presetClass="emph" presetSubtype="0" nodeType="withEffect">
                                  <p:stCondLst>
                                    <p:cond delay="0"/>
                                  </p:stCondLst>
                                  <p:childTnLst>
                                    <p:set>
                                      <p:cBhvr>
                                        <p:cTn id="74" dur="indefinite"/>
                                        <p:tgtEl>
                                          <p:spTgt spid="28"/>
                                        </p:tgtEl>
                                        <p:attrNameLst>
                                          <p:attrName>style.opacity</p:attrName>
                                        </p:attrNameLst>
                                      </p:cBhvr>
                                      <p:to>
                                        <p:strVal val="0.25"/>
                                      </p:to>
                                    </p:set>
                                    <p:animEffect filter="image" prLst="opacity: 0.25">
                                      <p:cBhvr rctx="IE">
                                        <p:cTn id="75" dur="indefinite"/>
                                        <p:tgtEl>
                                          <p:spTgt spid="28"/>
                                        </p:tgtEl>
                                      </p:cBhvr>
                                    </p:animEffect>
                                  </p:childTnLst>
                                </p:cTn>
                              </p:par>
                              <p:par>
                                <p:cTn id="76" presetID="9" presetClass="emph" presetSubtype="0" nodeType="withEffect">
                                  <p:stCondLst>
                                    <p:cond delay="0"/>
                                  </p:stCondLst>
                                  <p:childTnLst>
                                    <p:set>
                                      <p:cBhvr>
                                        <p:cTn id="77" dur="indefinite"/>
                                        <p:tgtEl>
                                          <p:spTgt spid="82"/>
                                        </p:tgtEl>
                                        <p:attrNameLst>
                                          <p:attrName>style.opacity</p:attrName>
                                        </p:attrNameLst>
                                      </p:cBhvr>
                                      <p:to>
                                        <p:strVal val="0.25"/>
                                      </p:to>
                                    </p:set>
                                    <p:animEffect filter="image" prLst="opacity: 0.25">
                                      <p:cBhvr rctx="IE">
                                        <p:cTn id="78" dur="indefinite"/>
                                        <p:tgtEl>
                                          <p:spTgt spid="8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gtEl>
                                        <p:attrNameLst>
                                          <p:attrName>style.visibility</p:attrName>
                                        </p:attrNameLst>
                                      </p:cBhvr>
                                      <p:to>
                                        <p:strVal val="visible"/>
                                      </p:to>
                                    </p:set>
                                    <p:animEffect transition="in" filter="fade">
                                      <p:cBhvr>
                                        <p:cTn id="81" dur="500"/>
                                        <p:tgtEl>
                                          <p:spTgt spid="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0" grpId="0"/>
      <p:bldP spid="6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25" name="Slide Number Placeholder 24"/>
          <p:cNvSpPr>
            <a:spLocks noGrp="1"/>
          </p:cNvSpPr>
          <p:nvPr>
            <p:ph type="sldNum" sz="quarter" idx="10"/>
          </p:nvPr>
        </p:nvSpPr>
        <p:spPr/>
        <p:txBody>
          <a:bodyPr/>
          <a:lstStyle/>
          <a:p>
            <a:pPr algn="l"/>
            <a:endParaRPr dirty="0"/>
          </a:p>
        </p:txBody>
      </p:sp>
      <p:grpSp>
        <p:nvGrpSpPr>
          <p:cNvPr id="13" name="Group 12"/>
          <p:cNvGrpSpPr/>
          <p:nvPr/>
        </p:nvGrpSpPr>
        <p:grpSpPr>
          <a:xfrm>
            <a:off x="1295400" y="3137920"/>
            <a:ext cx="685800" cy="685800"/>
            <a:chOff x="6324600" y="4114799"/>
            <a:chExt cx="685800" cy="685800"/>
          </a:xfrm>
        </p:grpSpPr>
        <p:cxnSp>
          <p:nvCxnSpPr>
            <p:cNvPr id="10" name="Straight Connector 9"/>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rot="10800000">
            <a:off x="4610103" y="6463280"/>
            <a:ext cx="685800" cy="685800"/>
            <a:chOff x="6324600" y="4114799"/>
            <a:chExt cx="685800" cy="685800"/>
          </a:xfrm>
        </p:grpSpPr>
        <p:cxnSp>
          <p:nvCxnSpPr>
            <p:cNvPr id="15" name="Straight Connector 14"/>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6343647" y="3523674"/>
            <a:ext cx="9353546" cy="3239653"/>
            <a:chOff x="6343647" y="3523674"/>
            <a:chExt cx="9353546" cy="3239653"/>
          </a:xfrm>
        </p:grpSpPr>
        <p:grpSp>
          <p:nvGrpSpPr>
            <p:cNvPr id="18" name="Group 17"/>
            <p:cNvGrpSpPr/>
            <p:nvPr/>
          </p:nvGrpSpPr>
          <p:grpSpPr>
            <a:xfrm>
              <a:off x="6343647" y="3523674"/>
              <a:ext cx="685800" cy="685800"/>
              <a:chOff x="6324600" y="4114799"/>
              <a:chExt cx="685800" cy="685800"/>
            </a:xfrm>
          </p:grpSpPr>
          <p:cxnSp>
            <p:nvCxnSpPr>
              <p:cNvPr id="19" name="Straight Connector 1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rot="10800000">
              <a:off x="14998693" y="6077527"/>
              <a:ext cx="685800" cy="685800"/>
              <a:chOff x="6324600" y="4114799"/>
              <a:chExt cx="685800" cy="685800"/>
            </a:xfrm>
          </p:grpSpPr>
          <p:cxnSp>
            <p:nvCxnSpPr>
              <p:cNvPr id="22" name="Straight Connector 21"/>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6686547" y="3837337"/>
              <a:ext cx="9010646" cy="1569660"/>
            </a:xfrm>
            <a:prstGeom prst="rect">
              <a:avLst/>
            </a:prstGeom>
            <a:noFill/>
          </p:spPr>
          <p:txBody>
            <a:bodyPr wrap="square" rtlCol="0">
              <a:spAutoFit/>
            </a:bodyPr>
            <a:lstStyle/>
            <a:p>
              <a:r>
                <a:rPr lang="en-US" sz="3200" i="1" dirty="0">
                  <a:solidFill>
                    <a:schemeClr val="bg1"/>
                  </a:solidFill>
                </a:rPr>
                <a:t>These apps aren’t packaged and deployed through stores, </a:t>
              </a:r>
              <a:r>
                <a:rPr lang="en-US" sz="3200" i="1" dirty="0">
                  <a:solidFill>
                    <a:schemeClr val="accent6"/>
                  </a:solidFill>
                </a:rPr>
                <a:t>they’re just websites that took all the right vitamins</a:t>
              </a:r>
              <a:r>
                <a:rPr lang="en-US" sz="3200" i="1" dirty="0">
                  <a:solidFill>
                    <a:schemeClr val="bg1"/>
                  </a:solidFill>
                </a:rPr>
                <a:t>.</a:t>
              </a:r>
              <a:endParaRPr lang="uk-UA" sz="3200" i="1" dirty="0">
                <a:solidFill>
                  <a:schemeClr val="bg1"/>
                </a:solidFill>
              </a:endParaRPr>
            </a:p>
          </p:txBody>
        </p:sp>
        <p:sp>
          <p:nvSpPr>
            <p:cNvPr id="26" name="TextBox 25"/>
            <p:cNvSpPr txBox="1"/>
            <p:nvPr/>
          </p:nvSpPr>
          <p:spPr>
            <a:xfrm>
              <a:off x="10388604" y="5996576"/>
              <a:ext cx="4800600" cy="646331"/>
            </a:xfrm>
            <a:prstGeom prst="rect">
              <a:avLst/>
            </a:prstGeom>
            <a:noFill/>
          </p:spPr>
          <p:txBody>
            <a:bodyPr wrap="square" rtlCol="0">
              <a:spAutoFit/>
            </a:bodyPr>
            <a:lstStyle/>
            <a:p>
              <a:pPr algn="r"/>
              <a:r>
                <a:rPr lang="en-US" sz="3600" b="1" dirty="0">
                  <a:solidFill>
                    <a:schemeClr val="bg1"/>
                  </a:solidFill>
                  <a:latin typeface="+mj-lt"/>
                </a:rPr>
                <a:t>Alex Russell</a:t>
              </a:r>
              <a:r>
                <a:rPr lang="en-US" sz="3600" dirty="0">
                  <a:solidFill>
                    <a:schemeClr val="bg1"/>
                  </a:solidFill>
                  <a:latin typeface="+mj-lt"/>
                </a:rPr>
                <a:t>, Google</a:t>
              </a:r>
              <a:endParaRPr lang="uk-UA" sz="3600" dirty="0">
                <a:solidFill>
                  <a:schemeClr val="bg1"/>
                </a:solidFill>
                <a:latin typeface="+mj-lt"/>
              </a:endParaRPr>
            </a:p>
          </p:txBody>
        </p:sp>
      </p:grpSp>
      <p:pic>
        <p:nvPicPr>
          <p:cNvPr id="6" name="Picture Placeholder 5"/>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 r="22"/>
          <a:stretch>
            <a:fillRect/>
          </a:stretch>
        </p:blipFill>
        <p:spPr/>
      </p:pic>
      <p:sp>
        <p:nvSpPr>
          <p:cNvPr id="28" name="Title 1"/>
          <p:cNvSpPr>
            <a:spLocks noGrp="1"/>
          </p:cNvSpPr>
          <p:nvPr>
            <p:ph type="title"/>
          </p:nvPr>
        </p:nvSpPr>
        <p:spPr>
          <a:xfrm>
            <a:off x="876300" y="571411"/>
            <a:ext cx="6338798" cy="937180"/>
          </a:xfrm>
        </p:spPr>
        <p:txBody>
          <a:bodyPr/>
          <a:lstStyle/>
          <a:p>
            <a:r>
              <a:rPr lang="en-US" dirty="0">
                <a:latin typeface="+mj-lt"/>
              </a:rPr>
              <a:t>progressive </a:t>
            </a:r>
            <a:r>
              <a:rPr lang="en-US" dirty="0">
                <a:solidFill>
                  <a:schemeClr val="accent6"/>
                </a:solidFill>
                <a:latin typeface="+mj-lt"/>
              </a:rPr>
              <a:t>web apps</a:t>
            </a:r>
            <a:br>
              <a:rPr lang="en-US" dirty="0">
                <a:solidFill>
                  <a:schemeClr val="accent6"/>
                </a:solidFill>
              </a:rPr>
            </a:br>
            <a:r>
              <a:rPr lang="en-US" sz="1600" b="0" dirty="0">
                <a:solidFill>
                  <a:schemeClr val="tx2"/>
                </a:solidFill>
              </a:rPr>
              <a:t>Is every slide going to have one of these lame jokes?</a:t>
            </a:r>
            <a:endParaRPr lang="uk-UA" sz="1600" b="0" dirty="0">
              <a:solidFill>
                <a:schemeClr val="tx2"/>
              </a:solidFill>
            </a:endParaRPr>
          </a:p>
        </p:txBody>
      </p:sp>
    </p:spTree>
    <p:extLst>
      <p:ext uri="{BB962C8B-B14F-4D97-AF65-F5344CB8AC3E}">
        <p14:creationId xmlns:p14="http://schemas.microsoft.com/office/powerpoint/2010/main" val="2853174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553871" y="6494502"/>
            <a:ext cx="5174815" cy="1107996"/>
          </a:xfrm>
          <a:prstGeom prst="rect">
            <a:avLst/>
          </a:prstGeom>
          <a:noFill/>
        </p:spPr>
        <p:txBody>
          <a:bodyPr wrap="none" rtlCol="0">
            <a:spAutoFit/>
          </a:bodyPr>
          <a:lstStyle/>
          <a:p>
            <a:pPr algn="ctr"/>
            <a:r>
              <a:rPr lang="en-US" sz="6600" b="1" dirty="0">
                <a:solidFill>
                  <a:schemeClr val="accent1"/>
                </a:solidFill>
                <a:ea typeface="Roboto Condensed" panose="02000000000000000000" pitchFamily="2" charset="0"/>
                <a:cs typeface="Lato Semibold" panose="020F0502020204030203" pitchFamily="34" charset="0"/>
              </a:rPr>
              <a:t>work offline</a:t>
            </a:r>
            <a:r>
              <a:rPr lang="en-US" sz="6600" b="1" dirty="0">
                <a:solidFill>
                  <a:schemeClr val="accent1"/>
                </a:solidFill>
                <a:ea typeface="Lato Semibold" panose="020F0502020204030203" pitchFamily="34" charset="0"/>
                <a:cs typeface="Lato Semibold" panose="020F0502020204030203" pitchFamily="34" charset="0"/>
              </a:rPr>
              <a:t>.</a:t>
            </a:r>
            <a:endParaRPr lang="ru-RU" sz="6600" b="1" dirty="0">
              <a:solidFill>
                <a:schemeClr val="accent1"/>
              </a:solidFill>
              <a:ea typeface="Lato Semibold" panose="020F0502020204030203" pitchFamily="34" charset="0"/>
              <a:cs typeface="Lato Semibold" panose="020F0502020204030203" pitchFamily="34" charset="0"/>
            </a:endParaRPr>
          </a:p>
        </p:txBody>
      </p:sp>
      <p:grpSp>
        <p:nvGrpSpPr>
          <p:cNvPr id="4" name="Group 3"/>
          <p:cNvGrpSpPr/>
          <p:nvPr/>
        </p:nvGrpSpPr>
        <p:grpSpPr>
          <a:xfrm>
            <a:off x="6172200" y="6362700"/>
            <a:ext cx="685800" cy="685800"/>
            <a:chOff x="6324600" y="4114799"/>
            <a:chExt cx="685800" cy="685800"/>
          </a:xfrm>
        </p:grpSpPr>
        <p:cxnSp>
          <p:nvCxnSpPr>
            <p:cNvPr id="6" name="Straight Connector 5"/>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rot="10800000">
            <a:off x="11430000" y="7048500"/>
            <a:ext cx="685800" cy="685800"/>
            <a:chOff x="6324600" y="4114799"/>
            <a:chExt cx="685800" cy="685800"/>
          </a:xfrm>
        </p:grpSpPr>
        <p:cxnSp>
          <p:nvCxnSpPr>
            <p:cNvPr id="9" name="Straight Connector 8"/>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7442261" y="1562100"/>
            <a:ext cx="3403478" cy="4508927"/>
            <a:chOff x="7975661" y="1943100"/>
            <a:chExt cx="3403478" cy="4508927"/>
          </a:xfrm>
        </p:grpSpPr>
        <p:sp>
          <p:nvSpPr>
            <p:cNvPr id="11" name="TextBox 10"/>
            <p:cNvSpPr txBox="1"/>
            <p:nvPr/>
          </p:nvSpPr>
          <p:spPr>
            <a:xfrm>
              <a:off x="8227793" y="1943100"/>
              <a:ext cx="2057400" cy="4508927"/>
            </a:xfrm>
            <a:prstGeom prst="rect">
              <a:avLst/>
            </a:prstGeom>
            <a:noFill/>
          </p:spPr>
          <p:txBody>
            <a:bodyPr wrap="square" rtlCol="0">
              <a:spAutoFit/>
            </a:bodyPr>
            <a:lstStyle/>
            <a:p>
              <a:pPr algn="ctr"/>
              <a:r>
                <a:rPr lang="en-US" sz="28700" dirty="0">
                  <a:solidFill>
                    <a:schemeClr val="accent6"/>
                  </a:solidFill>
                  <a:latin typeface="FontAwesome" pitchFamily="2" charset="0"/>
                </a:rPr>
                <a:t></a:t>
              </a:r>
              <a:endParaRPr lang="en-US" sz="2800" dirty="0">
                <a:solidFill>
                  <a:schemeClr val="accent6"/>
                </a:solidFill>
              </a:endParaRPr>
            </a:p>
          </p:txBody>
        </p:sp>
        <p:sp>
          <p:nvSpPr>
            <p:cNvPr id="12" name="Rectangle 11"/>
            <p:cNvSpPr/>
            <p:nvPr/>
          </p:nvSpPr>
          <p:spPr>
            <a:xfrm rot="18968123">
              <a:off x="7975661" y="3829811"/>
              <a:ext cx="3403478" cy="417577"/>
            </a:xfrm>
            <a:prstGeom prst="rect">
              <a:avLst/>
            </a:prstGeom>
            <a:solidFill>
              <a:schemeClr val="bg1"/>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sp>
        <p:nvSpPr>
          <p:cNvPr id="13" name="TextBox 12"/>
          <p:cNvSpPr txBox="1"/>
          <p:nvPr/>
        </p:nvSpPr>
        <p:spPr>
          <a:xfrm>
            <a:off x="15849600" y="-8232741"/>
            <a:ext cx="975130" cy="27438281"/>
          </a:xfrm>
          <a:prstGeom prst="rect">
            <a:avLst/>
          </a:prstGeom>
          <a:noFill/>
        </p:spPr>
        <p:txBody>
          <a:bodyPr wrap="square" rtlCol="0">
            <a:spAutoFit/>
          </a:bodyPr>
          <a:lstStyle/>
          <a:p>
            <a:pPr algn="ctr"/>
            <a:r>
              <a:rPr lang="en-US" sz="177700" dirty="0">
                <a:solidFill>
                  <a:schemeClr val="bg2">
                    <a:lumMod val="75000"/>
                  </a:schemeClr>
                </a:solidFill>
                <a:latin typeface="Wilderness Typeface" panose="00000500000000000000" pitchFamily="2" charset="0"/>
              </a:rPr>
              <a:t>1</a:t>
            </a:r>
            <a:endParaRPr lang="en-US" sz="6000" dirty="0">
              <a:solidFill>
                <a:schemeClr val="bg2">
                  <a:lumMod val="75000"/>
                </a:schemeClr>
              </a:solidFill>
              <a:latin typeface="Wilderness Typeface" panose="00000500000000000000" pitchFamily="2" charset="0"/>
            </a:endParaRPr>
          </a:p>
        </p:txBody>
      </p:sp>
    </p:spTree>
    <p:extLst>
      <p:ext uri="{BB962C8B-B14F-4D97-AF65-F5344CB8AC3E}">
        <p14:creationId xmlns:p14="http://schemas.microsoft.com/office/powerpoint/2010/main" val="9927106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93" t="4429" r="4062" b="2729"/>
          <a:stretch/>
        </p:blipFill>
        <p:spPr>
          <a:xfrm>
            <a:off x="-492921" y="0"/>
            <a:ext cx="18780922" cy="10287000"/>
          </a:xfrm>
          <a:prstGeom prst="rect">
            <a:avLst/>
          </a:prstGeom>
        </p:spPr>
      </p:pic>
      <p:sp>
        <p:nvSpPr>
          <p:cNvPr id="10" name="TextBox 9"/>
          <p:cNvSpPr txBox="1"/>
          <p:nvPr/>
        </p:nvSpPr>
        <p:spPr>
          <a:xfrm>
            <a:off x="12801600" y="3163578"/>
            <a:ext cx="854870" cy="1862048"/>
          </a:xfrm>
          <a:prstGeom prst="rect">
            <a:avLst/>
          </a:prstGeom>
          <a:noFill/>
        </p:spPr>
        <p:txBody>
          <a:bodyPr wrap="square" rtlCol="0">
            <a:spAutoFit/>
          </a:bodyPr>
          <a:lstStyle/>
          <a:p>
            <a:pPr algn="ctr"/>
            <a:r>
              <a:rPr lang="en-US" sz="11500" dirty="0">
                <a:ln w="38100">
                  <a:noFill/>
                </a:ln>
                <a:solidFill>
                  <a:schemeClr val="accent6"/>
                </a:solidFill>
                <a:latin typeface="FontAwesome" pitchFamily="2" charset="0"/>
              </a:rPr>
              <a:t></a:t>
            </a:r>
          </a:p>
        </p:txBody>
      </p:sp>
      <p:sp>
        <p:nvSpPr>
          <p:cNvPr id="9" name="Rectangle 8"/>
          <p:cNvSpPr/>
          <p:nvPr/>
        </p:nvSpPr>
        <p:spPr>
          <a:xfrm>
            <a:off x="-492921" y="0"/>
            <a:ext cx="5522121" cy="10287000"/>
          </a:xfrm>
          <a:prstGeom prst="rect">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pic>
        <p:nvPicPr>
          <p:cNvPr id="4"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265" y="2290761"/>
            <a:ext cx="3079748" cy="5469731"/>
          </a:xfrm>
          <a:prstGeom prst="rect">
            <a:avLst/>
          </a:prstGeom>
          <a:effectLst>
            <a:glow rad="101600">
              <a:schemeClr val="bg1">
                <a:alpha val="60000"/>
              </a:schemeClr>
            </a:glow>
          </a:effectLst>
        </p:spPr>
      </p:pic>
      <p:sp>
        <p:nvSpPr>
          <p:cNvPr id="7" name="TextBox 6"/>
          <p:cNvSpPr txBox="1"/>
          <p:nvPr/>
        </p:nvSpPr>
        <p:spPr>
          <a:xfrm>
            <a:off x="16362145" y="9563100"/>
            <a:ext cx="1905000" cy="507831"/>
          </a:xfrm>
          <a:prstGeom prst="rect">
            <a:avLst/>
          </a:prstGeom>
          <a:noFill/>
        </p:spPr>
        <p:txBody>
          <a:bodyPr wrap="square" rtlCol="0">
            <a:spAutoFit/>
          </a:bodyPr>
          <a:lstStyle/>
          <a:p>
            <a:pPr algn="r"/>
            <a:r>
              <a:rPr lang="en-US" dirty="0">
                <a:solidFill>
                  <a:schemeClr val="accent2"/>
                </a:solidFill>
                <a:latin typeface="FontAwesome" pitchFamily="2" charset="0"/>
              </a:rPr>
              <a:t></a:t>
            </a:r>
          </a:p>
        </p:txBody>
      </p:sp>
    </p:spTree>
    <p:extLst>
      <p:ext uri="{BB962C8B-B14F-4D97-AF65-F5344CB8AC3E}">
        <p14:creationId xmlns:p14="http://schemas.microsoft.com/office/powerpoint/2010/main" val="315968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675" decel="100000" fill="hold"/>
                                        <p:tgtEl>
                                          <p:spTgt spid="10"/>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299" y="571411"/>
            <a:ext cx="7073899" cy="937180"/>
          </a:xfrm>
        </p:spPr>
        <p:txBody>
          <a:bodyPr/>
          <a:lstStyle/>
          <a:p>
            <a:r>
              <a:rPr lang="en-US" dirty="0"/>
              <a:t>connectively </a:t>
            </a:r>
            <a:r>
              <a:rPr lang="en-US" dirty="0">
                <a:solidFill>
                  <a:schemeClr val="accent6"/>
                </a:solidFill>
              </a:rPr>
              <a:t>challenged</a:t>
            </a:r>
            <a:br>
              <a:rPr lang="en-US" dirty="0">
                <a:solidFill>
                  <a:schemeClr val="accent6"/>
                </a:solidFill>
              </a:rPr>
            </a:br>
            <a:r>
              <a:rPr lang="en-US" sz="1600" b="0" dirty="0">
                <a:solidFill>
                  <a:srgbClr val="AAC42C"/>
                </a:solidFill>
              </a:rPr>
              <a:t>This color is #BADA55.</a:t>
            </a:r>
            <a:endParaRPr lang="uk-UA" sz="1600" b="0" dirty="0">
              <a:solidFill>
                <a:srgbClr val="AAC42C"/>
              </a:solidFill>
            </a:endParaRPr>
          </a:p>
        </p:txBody>
      </p:sp>
      <p:cxnSp>
        <p:nvCxnSpPr>
          <p:cNvPr id="5" name="Straight Connector 4"/>
          <p:cNvCxnSpPr/>
          <p:nvPr/>
        </p:nvCxnSpPr>
        <p:spPr>
          <a:xfrm>
            <a:off x="4546600"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43999"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14401" y="3848100"/>
            <a:ext cx="2666999" cy="2819400"/>
            <a:chOff x="914401" y="3848100"/>
            <a:chExt cx="2666999" cy="2819400"/>
          </a:xfrm>
        </p:grpSpPr>
        <p:sp>
          <p:nvSpPr>
            <p:cNvPr id="8" name="TextBox 7"/>
            <p:cNvSpPr txBox="1"/>
            <p:nvPr/>
          </p:nvSpPr>
          <p:spPr>
            <a:xfrm>
              <a:off x="914401" y="6021169"/>
              <a:ext cx="2666999" cy="646331"/>
            </a:xfrm>
            <a:prstGeom prst="rect">
              <a:avLst/>
            </a:prstGeom>
            <a:noFill/>
          </p:spPr>
          <p:txBody>
            <a:bodyPr wrap="square" rtlCol="0">
              <a:spAutoFit/>
            </a:bodyPr>
            <a:lstStyle/>
            <a:p>
              <a:pPr algn="ctr"/>
              <a:r>
                <a:rPr lang="en-US" sz="3600" dirty="0">
                  <a:solidFill>
                    <a:schemeClr val="accent1"/>
                  </a:solidFill>
                  <a:latin typeface="+mj-lt"/>
                </a:rPr>
                <a:t>transport</a:t>
              </a:r>
              <a:endParaRPr lang="uk-UA" sz="3600" dirty="0">
                <a:solidFill>
                  <a:schemeClr val="accent1"/>
                </a:solidFill>
                <a:latin typeface="+mj-lt"/>
              </a:endParaRPr>
            </a:p>
          </p:txBody>
        </p:sp>
        <p:sp>
          <p:nvSpPr>
            <p:cNvPr id="14" name="TextBox 13"/>
            <p:cNvSpPr txBox="1"/>
            <p:nvPr/>
          </p:nvSpPr>
          <p:spPr>
            <a:xfrm>
              <a:off x="1143000"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400" dirty="0">
                <a:solidFill>
                  <a:schemeClr val="tx2"/>
                </a:solidFill>
              </a:endParaRPr>
            </a:p>
          </p:txBody>
        </p:sp>
      </p:grpSp>
      <p:grpSp>
        <p:nvGrpSpPr>
          <p:cNvPr id="33" name="Group 32"/>
          <p:cNvGrpSpPr/>
          <p:nvPr/>
        </p:nvGrpSpPr>
        <p:grpSpPr>
          <a:xfrm>
            <a:off x="5511800" y="3848100"/>
            <a:ext cx="2666999" cy="2819400"/>
            <a:chOff x="5511800" y="3848100"/>
            <a:chExt cx="2666999" cy="2819400"/>
          </a:xfrm>
        </p:grpSpPr>
        <p:sp>
          <p:nvSpPr>
            <p:cNvPr id="20" name="TextBox 19"/>
            <p:cNvSpPr txBox="1"/>
            <p:nvPr/>
          </p:nvSpPr>
          <p:spPr>
            <a:xfrm>
              <a:off x="5511800" y="6021169"/>
              <a:ext cx="2666999" cy="646331"/>
            </a:xfrm>
            <a:prstGeom prst="rect">
              <a:avLst/>
            </a:prstGeom>
            <a:noFill/>
          </p:spPr>
          <p:txBody>
            <a:bodyPr wrap="square" rtlCol="0">
              <a:spAutoFit/>
            </a:bodyPr>
            <a:lstStyle/>
            <a:p>
              <a:pPr algn="ctr"/>
              <a:r>
                <a:rPr lang="en-US" sz="3600" dirty="0">
                  <a:solidFill>
                    <a:schemeClr val="accent6"/>
                  </a:solidFill>
                  <a:latin typeface="+mj-lt"/>
                </a:rPr>
                <a:t>crowds</a:t>
              </a:r>
              <a:endParaRPr lang="uk-UA" sz="3600" dirty="0">
                <a:solidFill>
                  <a:schemeClr val="accent6"/>
                </a:solidFill>
                <a:latin typeface="+mj-lt"/>
              </a:endParaRPr>
            </a:p>
          </p:txBody>
        </p:sp>
        <p:sp>
          <p:nvSpPr>
            <p:cNvPr id="21" name="TextBox 20"/>
            <p:cNvSpPr txBox="1"/>
            <p:nvPr/>
          </p:nvSpPr>
          <p:spPr>
            <a:xfrm>
              <a:off x="5740399"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800" dirty="0">
                <a:solidFill>
                  <a:schemeClr val="tx2"/>
                </a:solidFill>
              </a:endParaRPr>
            </a:p>
          </p:txBody>
        </p:sp>
      </p:grpSp>
      <p:grpSp>
        <p:nvGrpSpPr>
          <p:cNvPr id="32" name="Group 31"/>
          <p:cNvGrpSpPr/>
          <p:nvPr/>
        </p:nvGrpSpPr>
        <p:grpSpPr>
          <a:xfrm>
            <a:off x="10109199" y="3848100"/>
            <a:ext cx="2666999" cy="2819400"/>
            <a:chOff x="10109199" y="3848100"/>
            <a:chExt cx="2666999" cy="2819400"/>
          </a:xfrm>
        </p:grpSpPr>
        <p:sp>
          <p:nvSpPr>
            <p:cNvPr id="22" name="TextBox 21"/>
            <p:cNvSpPr txBox="1"/>
            <p:nvPr/>
          </p:nvSpPr>
          <p:spPr>
            <a:xfrm>
              <a:off x="10109199" y="6021169"/>
              <a:ext cx="2666999" cy="646331"/>
            </a:xfrm>
            <a:prstGeom prst="rect">
              <a:avLst/>
            </a:prstGeom>
            <a:noFill/>
          </p:spPr>
          <p:txBody>
            <a:bodyPr wrap="square" rtlCol="0">
              <a:spAutoFit/>
            </a:bodyPr>
            <a:lstStyle/>
            <a:p>
              <a:pPr algn="ctr"/>
              <a:r>
                <a:rPr lang="en-US" sz="3600" dirty="0">
                  <a:solidFill>
                    <a:schemeClr val="accent6"/>
                  </a:solidFill>
                  <a:latin typeface="+mj-lt"/>
                </a:rPr>
                <a:t>inside</a:t>
              </a:r>
              <a:endParaRPr lang="uk-UA" sz="3600" dirty="0">
                <a:solidFill>
                  <a:schemeClr val="accent6"/>
                </a:solidFill>
                <a:latin typeface="+mj-lt"/>
              </a:endParaRPr>
            </a:p>
          </p:txBody>
        </p:sp>
        <p:sp>
          <p:nvSpPr>
            <p:cNvPr id="23" name="TextBox 22"/>
            <p:cNvSpPr txBox="1"/>
            <p:nvPr/>
          </p:nvSpPr>
          <p:spPr>
            <a:xfrm>
              <a:off x="10337798"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endParaRPr lang="en-US" sz="2800" dirty="0">
                <a:solidFill>
                  <a:schemeClr val="tx2"/>
                </a:solidFill>
              </a:endParaRPr>
            </a:p>
          </p:txBody>
        </p:sp>
      </p:grpSp>
      <p:cxnSp>
        <p:nvCxnSpPr>
          <p:cNvPr id="24" name="Straight Connector 23"/>
          <p:cNvCxnSpPr/>
          <p:nvPr/>
        </p:nvCxnSpPr>
        <p:spPr>
          <a:xfrm>
            <a:off x="13741398" y="4296072"/>
            <a:ext cx="0" cy="2457450"/>
          </a:xfrm>
          <a:prstGeom prst="line">
            <a:avLst/>
          </a:prstGeom>
          <a:ln w="25400" cap="sq">
            <a:solidFill>
              <a:schemeClr val="accent2"/>
            </a:solidFill>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4706600" y="3848100"/>
            <a:ext cx="2666999" cy="2819400"/>
            <a:chOff x="14706600" y="3848100"/>
            <a:chExt cx="2666999" cy="2819400"/>
          </a:xfrm>
        </p:grpSpPr>
        <p:sp>
          <p:nvSpPr>
            <p:cNvPr id="28" name="TextBox 27"/>
            <p:cNvSpPr txBox="1"/>
            <p:nvPr/>
          </p:nvSpPr>
          <p:spPr>
            <a:xfrm>
              <a:off x="14706600" y="6021169"/>
              <a:ext cx="2666999" cy="646331"/>
            </a:xfrm>
            <a:prstGeom prst="rect">
              <a:avLst/>
            </a:prstGeom>
            <a:noFill/>
          </p:spPr>
          <p:txBody>
            <a:bodyPr wrap="square" rtlCol="0">
              <a:spAutoFit/>
            </a:bodyPr>
            <a:lstStyle/>
            <a:p>
              <a:pPr algn="ctr"/>
              <a:r>
                <a:rPr lang="en-US" sz="3600" dirty="0">
                  <a:solidFill>
                    <a:schemeClr val="accent6"/>
                  </a:solidFill>
                  <a:latin typeface="+mj-lt"/>
                </a:rPr>
                <a:t>lie-fi</a:t>
              </a:r>
              <a:endParaRPr lang="uk-UA" sz="3600" dirty="0">
                <a:solidFill>
                  <a:schemeClr val="accent6"/>
                </a:solidFill>
                <a:latin typeface="+mj-lt"/>
              </a:endParaRPr>
            </a:p>
          </p:txBody>
        </p:sp>
        <p:sp>
          <p:nvSpPr>
            <p:cNvPr id="29" name="TextBox 28"/>
            <p:cNvSpPr txBox="1"/>
            <p:nvPr/>
          </p:nvSpPr>
          <p:spPr>
            <a:xfrm>
              <a:off x="14935199" y="3848100"/>
              <a:ext cx="2209800" cy="2215991"/>
            </a:xfrm>
            <a:prstGeom prst="rect">
              <a:avLst/>
            </a:prstGeom>
            <a:noFill/>
          </p:spPr>
          <p:txBody>
            <a:bodyPr wrap="square" rtlCol="0">
              <a:spAutoFit/>
            </a:bodyPr>
            <a:lstStyle/>
            <a:p>
              <a:pPr algn="ctr"/>
              <a:r>
                <a:rPr lang="en-US" sz="13800" dirty="0">
                  <a:solidFill>
                    <a:schemeClr val="tx2"/>
                  </a:solidFill>
                  <a:latin typeface="FontAwesome" pitchFamily="2" charset="0"/>
                </a:rPr>
                <a:t></a:t>
              </a:r>
            </a:p>
          </p:txBody>
        </p:sp>
      </p:grpSp>
      <p:sp>
        <p:nvSpPr>
          <p:cNvPr id="4" name="Rectangle 3"/>
          <p:cNvSpPr/>
          <p:nvPr/>
        </p:nvSpPr>
        <p:spPr>
          <a:xfrm>
            <a:off x="16611600" y="4229100"/>
            <a:ext cx="381000" cy="16764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6" name="Rectangle 25"/>
          <p:cNvSpPr/>
          <p:nvPr/>
        </p:nvSpPr>
        <p:spPr>
          <a:xfrm>
            <a:off x="16230600" y="4686300"/>
            <a:ext cx="381000" cy="12192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7" name="Rectangle 26"/>
          <p:cNvSpPr/>
          <p:nvPr/>
        </p:nvSpPr>
        <p:spPr>
          <a:xfrm>
            <a:off x="15849600" y="5067300"/>
            <a:ext cx="381000" cy="8382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30" name="Rectangle 29"/>
          <p:cNvSpPr/>
          <p:nvPr/>
        </p:nvSpPr>
        <p:spPr>
          <a:xfrm>
            <a:off x="15468600" y="5372100"/>
            <a:ext cx="381000" cy="533400"/>
          </a:xfrm>
          <a:prstGeom prst="rect">
            <a:avLst/>
          </a:prstGeom>
          <a:solidFill>
            <a:schemeClr val="bg1">
              <a:alpha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Tree>
    <p:extLst>
      <p:ext uri="{BB962C8B-B14F-4D97-AF65-F5344CB8AC3E}">
        <p14:creationId xmlns:p14="http://schemas.microsoft.com/office/powerpoint/2010/main" val="596569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675" decel="100000" fill="hold"/>
                                        <p:tgtEl>
                                          <p:spTgt spid="34"/>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anim calcmode="lin" valueType="num">
                                      <p:cBhvr>
                                        <p:cTn id="14" dur="750" fill="hold"/>
                                        <p:tgtEl>
                                          <p:spTgt spid="5"/>
                                        </p:tgtEl>
                                        <p:attrNameLst>
                                          <p:attrName>ppt_x</p:attrName>
                                        </p:attrNameLst>
                                      </p:cBhvr>
                                      <p:tavLst>
                                        <p:tav tm="0">
                                          <p:val>
                                            <p:strVal val="#ppt_x"/>
                                          </p:val>
                                        </p:tav>
                                        <p:tav tm="100000">
                                          <p:val>
                                            <p:strVal val="#ppt_x"/>
                                          </p:val>
                                        </p:tav>
                                      </p:tavLst>
                                    </p:anim>
                                    <p:anim calcmode="lin" valueType="num">
                                      <p:cBhvr>
                                        <p:cTn id="15" dur="675" decel="100000" fill="hold"/>
                                        <p:tgtEl>
                                          <p:spTgt spid="5"/>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5"/>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anim calcmode="lin" valueType="num">
                                      <p:cBhvr>
                                        <p:cTn id="20" dur="750" fill="hold"/>
                                        <p:tgtEl>
                                          <p:spTgt spid="33"/>
                                        </p:tgtEl>
                                        <p:attrNameLst>
                                          <p:attrName>ppt_x</p:attrName>
                                        </p:attrNameLst>
                                      </p:cBhvr>
                                      <p:tavLst>
                                        <p:tav tm="0">
                                          <p:val>
                                            <p:strVal val="#ppt_x"/>
                                          </p:val>
                                        </p:tav>
                                        <p:tav tm="100000">
                                          <p:val>
                                            <p:strVal val="#ppt_x"/>
                                          </p:val>
                                        </p:tav>
                                      </p:tavLst>
                                    </p:anim>
                                    <p:anim calcmode="lin" valueType="num">
                                      <p:cBhvr>
                                        <p:cTn id="21" dur="675" decel="100000" fill="hold"/>
                                        <p:tgtEl>
                                          <p:spTgt spid="33"/>
                                        </p:tgtEl>
                                        <p:attrNameLst>
                                          <p:attrName>ppt_y</p:attrName>
                                        </p:attrNameLst>
                                      </p:cBhvr>
                                      <p:tavLst>
                                        <p:tav tm="0">
                                          <p:val>
                                            <p:strVal val="#ppt_y+1"/>
                                          </p:val>
                                        </p:tav>
                                        <p:tav tm="100000">
                                          <p:val>
                                            <p:strVal val="#ppt_y-.03"/>
                                          </p:val>
                                        </p:tav>
                                      </p:tavLst>
                                    </p:anim>
                                    <p:anim calcmode="lin" valueType="num">
                                      <p:cBhvr>
                                        <p:cTn id="22" dur="75" accel="100000" fill="hold">
                                          <p:stCondLst>
                                            <p:cond delay="675"/>
                                          </p:stCondLst>
                                        </p:cTn>
                                        <p:tgtEl>
                                          <p:spTgt spid="33"/>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7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750"/>
                                        <p:tgtEl>
                                          <p:spTgt spid="17"/>
                                        </p:tgtEl>
                                      </p:cBhvr>
                                    </p:animEffect>
                                    <p:anim calcmode="lin" valueType="num">
                                      <p:cBhvr>
                                        <p:cTn id="26" dur="750" fill="hold"/>
                                        <p:tgtEl>
                                          <p:spTgt spid="17"/>
                                        </p:tgtEl>
                                        <p:attrNameLst>
                                          <p:attrName>ppt_x</p:attrName>
                                        </p:attrNameLst>
                                      </p:cBhvr>
                                      <p:tavLst>
                                        <p:tav tm="0">
                                          <p:val>
                                            <p:strVal val="#ppt_x"/>
                                          </p:val>
                                        </p:tav>
                                        <p:tav tm="100000">
                                          <p:val>
                                            <p:strVal val="#ppt_x"/>
                                          </p:val>
                                        </p:tav>
                                      </p:tavLst>
                                    </p:anim>
                                    <p:anim calcmode="lin" valueType="num">
                                      <p:cBhvr>
                                        <p:cTn id="27" dur="675" decel="100000" fill="hold"/>
                                        <p:tgtEl>
                                          <p:spTgt spid="17"/>
                                        </p:tgtEl>
                                        <p:attrNameLst>
                                          <p:attrName>ppt_y</p:attrName>
                                        </p:attrNameLst>
                                      </p:cBhvr>
                                      <p:tavLst>
                                        <p:tav tm="0">
                                          <p:val>
                                            <p:strVal val="#ppt_y+1"/>
                                          </p:val>
                                        </p:tav>
                                        <p:tav tm="100000">
                                          <p:val>
                                            <p:strVal val="#ppt_y-.03"/>
                                          </p:val>
                                        </p:tav>
                                      </p:tavLst>
                                    </p:anim>
                                    <p:anim calcmode="lin" valueType="num">
                                      <p:cBhvr>
                                        <p:cTn id="28" dur="75" accel="100000" fill="hold">
                                          <p:stCondLst>
                                            <p:cond delay="675"/>
                                          </p:stCondLst>
                                        </p:cTn>
                                        <p:tgtEl>
                                          <p:spTgt spid="17"/>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1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anim calcmode="lin" valueType="num">
                                      <p:cBhvr>
                                        <p:cTn id="32" dur="750" fill="hold"/>
                                        <p:tgtEl>
                                          <p:spTgt spid="32"/>
                                        </p:tgtEl>
                                        <p:attrNameLst>
                                          <p:attrName>ppt_x</p:attrName>
                                        </p:attrNameLst>
                                      </p:cBhvr>
                                      <p:tavLst>
                                        <p:tav tm="0">
                                          <p:val>
                                            <p:strVal val="#ppt_x"/>
                                          </p:val>
                                        </p:tav>
                                        <p:tav tm="100000">
                                          <p:val>
                                            <p:strVal val="#ppt_x"/>
                                          </p:val>
                                        </p:tav>
                                      </p:tavLst>
                                    </p:anim>
                                    <p:anim calcmode="lin" valueType="num">
                                      <p:cBhvr>
                                        <p:cTn id="33" dur="675" decel="100000" fill="hold"/>
                                        <p:tgtEl>
                                          <p:spTgt spid="32"/>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32"/>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12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750"/>
                                        <p:tgtEl>
                                          <p:spTgt spid="24"/>
                                        </p:tgtEl>
                                      </p:cBhvr>
                                    </p:animEffect>
                                    <p:anim calcmode="lin" valueType="num">
                                      <p:cBhvr>
                                        <p:cTn id="38" dur="750" fill="hold"/>
                                        <p:tgtEl>
                                          <p:spTgt spid="24"/>
                                        </p:tgtEl>
                                        <p:attrNameLst>
                                          <p:attrName>ppt_x</p:attrName>
                                        </p:attrNameLst>
                                      </p:cBhvr>
                                      <p:tavLst>
                                        <p:tav tm="0">
                                          <p:val>
                                            <p:strVal val="#ppt_x"/>
                                          </p:val>
                                        </p:tav>
                                        <p:tav tm="100000">
                                          <p:val>
                                            <p:strVal val="#ppt_x"/>
                                          </p:val>
                                        </p:tav>
                                      </p:tavLst>
                                    </p:anim>
                                    <p:anim calcmode="lin" valueType="num">
                                      <p:cBhvr>
                                        <p:cTn id="39" dur="675" decel="100000" fill="hold"/>
                                        <p:tgtEl>
                                          <p:spTgt spid="24"/>
                                        </p:tgtEl>
                                        <p:attrNameLst>
                                          <p:attrName>ppt_y</p:attrName>
                                        </p:attrNameLst>
                                      </p:cBhvr>
                                      <p:tavLst>
                                        <p:tav tm="0">
                                          <p:val>
                                            <p:strVal val="#ppt_y+1"/>
                                          </p:val>
                                        </p:tav>
                                        <p:tav tm="100000">
                                          <p:val>
                                            <p:strVal val="#ppt_y-.03"/>
                                          </p:val>
                                        </p:tav>
                                      </p:tavLst>
                                    </p:anim>
                                    <p:anim calcmode="lin" valueType="num">
                                      <p:cBhvr>
                                        <p:cTn id="40" dur="75" accel="100000" fill="hold">
                                          <p:stCondLst>
                                            <p:cond delay="675"/>
                                          </p:stCondLst>
                                        </p:cTn>
                                        <p:tgtEl>
                                          <p:spTgt spid="24"/>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150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750"/>
                                        <p:tgtEl>
                                          <p:spTgt spid="31"/>
                                        </p:tgtEl>
                                      </p:cBhvr>
                                    </p:animEffect>
                                    <p:anim calcmode="lin" valueType="num">
                                      <p:cBhvr>
                                        <p:cTn id="44" dur="750" fill="hold"/>
                                        <p:tgtEl>
                                          <p:spTgt spid="31"/>
                                        </p:tgtEl>
                                        <p:attrNameLst>
                                          <p:attrName>ppt_x</p:attrName>
                                        </p:attrNameLst>
                                      </p:cBhvr>
                                      <p:tavLst>
                                        <p:tav tm="0">
                                          <p:val>
                                            <p:strVal val="#ppt_x"/>
                                          </p:val>
                                        </p:tav>
                                        <p:tav tm="100000">
                                          <p:val>
                                            <p:strVal val="#ppt_x"/>
                                          </p:val>
                                        </p:tav>
                                      </p:tavLst>
                                    </p:anim>
                                    <p:anim calcmode="lin" valueType="num">
                                      <p:cBhvr>
                                        <p:cTn id="45" dur="675" decel="100000" fill="hold"/>
                                        <p:tgtEl>
                                          <p:spTgt spid="31"/>
                                        </p:tgtEl>
                                        <p:attrNameLst>
                                          <p:attrName>ppt_y</p:attrName>
                                        </p:attrNameLst>
                                      </p:cBhvr>
                                      <p:tavLst>
                                        <p:tav tm="0">
                                          <p:val>
                                            <p:strVal val="#ppt_y+1"/>
                                          </p:val>
                                        </p:tav>
                                        <p:tav tm="100000">
                                          <p:val>
                                            <p:strVal val="#ppt_y-.03"/>
                                          </p:val>
                                        </p:tav>
                                      </p:tavLst>
                                    </p:anim>
                                    <p:anim calcmode="lin" valueType="num">
                                      <p:cBhvr>
                                        <p:cTn id="46" dur="75" accel="100000" fill="hold">
                                          <p:stCondLst>
                                            <p:cond delay="675"/>
                                          </p:stCondLst>
                                        </p:cTn>
                                        <p:tgtEl>
                                          <p:spTgt spid="31"/>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
                                          </p:stCondLst>
                                        </p:cTn>
                                        <p:tgtEl>
                                          <p:spTgt spid="4"/>
                                        </p:tgtEl>
                                        <p:attrNameLst>
                                          <p:attrName>style.visibility</p:attrName>
                                        </p:attrNameLst>
                                      </p:cBhvr>
                                      <p:to>
                                        <p:strVal val="visible"/>
                                      </p:to>
                                    </p:set>
                                  </p:childTnLst>
                                </p:cTn>
                              </p:par>
                              <p:par>
                                <p:cTn id="51" presetID="1" presetClass="entr" presetSubtype="0" fill="hold" grpId="0" nodeType="withEffect">
                                  <p:stCondLst>
                                    <p:cond delay="250"/>
                                  </p:stCondLst>
                                  <p:childTnLst>
                                    <p:set>
                                      <p:cBhvr>
                                        <p:cTn id="52" dur="1" fill="hold">
                                          <p:stCondLst>
                                            <p:cond delay="9"/>
                                          </p:stCondLst>
                                        </p:cTn>
                                        <p:tgtEl>
                                          <p:spTgt spid="26"/>
                                        </p:tgtEl>
                                        <p:attrNameLst>
                                          <p:attrName>style.visibility</p:attrName>
                                        </p:attrNameLst>
                                      </p:cBhvr>
                                      <p:to>
                                        <p:strVal val="visible"/>
                                      </p:to>
                                    </p:set>
                                  </p:childTnLst>
                                </p:cTn>
                              </p:par>
                              <p:par>
                                <p:cTn id="53" presetID="1" presetClass="entr" presetSubtype="0" fill="hold" grpId="0" nodeType="withEffect">
                                  <p:stCondLst>
                                    <p:cond delay="500"/>
                                  </p:stCondLst>
                                  <p:childTnLst>
                                    <p:set>
                                      <p:cBhvr>
                                        <p:cTn id="54" dur="1" fill="hold">
                                          <p:stCondLst>
                                            <p:cond delay="9"/>
                                          </p:stCondLst>
                                        </p:cTn>
                                        <p:tgtEl>
                                          <p:spTgt spid="27"/>
                                        </p:tgtEl>
                                        <p:attrNameLst>
                                          <p:attrName>style.visibility</p:attrName>
                                        </p:attrNameLst>
                                      </p:cBhvr>
                                      <p:to>
                                        <p:strVal val="visible"/>
                                      </p:to>
                                    </p:set>
                                  </p:childTnLst>
                                </p:cTn>
                              </p:par>
                              <p:par>
                                <p:cTn id="55" presetID="1" presetClass="exit" presetSubtype="0" fill="hold" grpId="1" nodeType="withEffect">
                                  <p:stCondLst>
                                    <p:cond delay="1000"/>
                                  </p:stCondLst>
                                  <p:childTnLst>
                                    <p:set>
                                      <p:cBhvr>
                                        <p:cTn id="56" dur="1" fill="hold">
                                          <p:stCondLst>
                                            <p:cond delay="0"/>
                                          </p:stCondLst>
                                        </p:cTn>
                                        <p:tgtEl>
                                          <p:spTgt spid="27"/>
                                        </p:tgtEl>
                                        <p:attrNameLst>
                                          <p:attrName>style.visibility</p:attrName>
                                        </p:attrNameLst>
                                      </p:cBhvr>
                                      <p:to>
                                        <p:strVal val="hidden"/>
                                      </p:to>
                                    </p:set>
                                  </p:childTnLst>
                                </p:cTn>
                              </p:par>
                              <p:par>
                                <p:cTn id="57" presetID="1" presetClass="entr" presetSubtype="0" fill="hold" grpId="2" nodeType="withEffect">
                                  <p:stCondLst>
                                    <p:cond delay="1750"/>
                                  </p:stCondLst>
                                  <p:childTnLst>
                                    <p:set>
                                      <p:cBhvr>
                                        <p:cTn id="58" dur="1" fill="hold">
                                          <p:stCondLst>
                                            <p:cond delay="0"/>
                                          </p:stCondLst>
                                        </p:cTn>
                                        <p:tgtEl>
                                          <p:spTgt spid="27"/>
                                        </p:tgtEl>
                                        <p:attrNameLst>
                                          <p:attrName>style.visibility</p:attrName>
                                        </p:attrNameLst>
                                      </p:cBhvr>
                                      <p:to>
                                        <p:strVal val="visible"/>
                                      </p:to>
                                    </p:set>
                                  </p:childTnLst>
                                </p:cTn>
                              </p:par>
                            </p:childTnLst>
                          </p:cTn>
                        </p:par>
                        <p:par>
                          <p:cTn id="59" fill="hold">
                            <p:stCondLst>
                              <p:cond delay="1750"/>
                            </p:stCondLst>
                            <p:childTnLst>
                              <p:par>
                                <p:cTn id="60" presetID="1" presetClass="entr" presetSubtype="0" fill="hold" grpId="0" nodeType="afterEffect">
                                  <p:stCondLst>
                                    <p:cond delay="500"/>
                                  </p:stCondLst>
                                  <p:childTnLst>
                                    <p:set>
                                      <p:cBhvr>
                                        <p:cTn id="61" dur="1" fill="hold">
                                          <p:stCondLst>
                                            <p:cond delay="0"/>
                                          </p:stCondLst>
                                        </p:cTn>
                                        <p:tgtEl>
                                          <p:spTgt spid="30"/>
                                        </p:tgtEl>
                                        <p:attrNameLst>
                                          <p:attrName>style.visibility</p:attrName>
                                        </p:attrNameLst>
                                      </p:cBhvr>
                                      <p:to>
                                        <p:strVal val="visible"/>
                                      </p:to>
                                    </p:set>
                                  </p:childTnLst>
                                </p:cTn>
                              </p:par>
                            </p:childTnLst>
                          </p:cTn>
                        </p:par>
                        <p:par>
                          <p:cTn id="62" fill="hold">
                            <p:stCondLst>
                              <p:cond delay="2250"/>
                            </p:stCondLst>
                            <p:childTnLst>
                              <p:par>
                                <p:cTn id="63" presetID="1" presetClass="exit" presetSubtype="0" fill="hold" grpId="1" nodeType="afterEffect">
                                  <p:stCondLst>
                                    <p:cond delay="50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grpId="2" nodeType="withEffect">
                                  <p:stCondLst>
                                    <p:cond delay="75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grpId="3" nodeType="withEffect">
                                  <p:stCondLst>
                                    <p:cond delay="1000"/>
                                  </p:stCondLst>
                                  <p:childTnLst>
                                    <p:set>
                                      <p:cBhvr>
                                        <p:cTn id="68" dur="1" fill="hold">
                                          <p:stCondLst>
                                            <p:cond delay="0"/>
                                          </p:stCondLst>
                                        </p:cTn>
                                        <p:tgtEl>
                                          <p:spTgt spid="27"/>
                                        </p:tgtEl>
                                        <p:attrNameLst>
                                          <p:attrName>style.visibility</p:attrName>
                                        </p:attrNameLst>
                                      </p:cBhvr>
                                      <p:to>
                                        <p:strVal val="hidden"/>
                                      </p:to>
                                    </p:set>
                                  </p:childTnLst>
                                </p:cTn>
                              </p:par>
                              <p:par>
                                <p:cTn id="69" presetID="1" presetClass="exit" presetSubtype="0" fill="hold" grpId="1" nodeType="withEffect">
                                  <p:stCondLst>
                                    <p:cond delay="1000"/>
                                  </p:stCondLst>
                                  <p:childTnLst>
                                    <p:set>
                                      <p:cBhvr>
                                        <p:cTn id="70" dur="1" fill="hold">
                                          <p:stCondLst>
                                            <p:cond delay="0"/>
                                          </p:stCondLst>
                                        </p:cTn>
                                        <p:tgtEl>
                                          <p:spTgt spid="26"/>
                                        </p:tgtEl>
                                        <p:attrNameLst>
                                          <p:attrName>style.visibility</p:attrName>
                                        </p:attrNameLst>
                                      </p:cBhvr>
                                      <p:to>
                                        <p:strVal val="hidden"/>
                                      </p:to>
                                    </p:set>
                                  </p:childTnLst>
                                </p:cTn>
                              </p:par>
                              <p:par>
                                <p:cTn id="71" presetID="1" presetClass="entr" presetSubtype="0" fill="hold" grpId="2" nodeType="withEffect">
                                  <p:stCondLst>
                                    <p:cond delay="150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3" nodeType="withEffect">
                                  <p:stCondLst>
                                    <p:cond delay="150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grpId="4" nodeType="withEffect">
                                  <p:stCondLst>
                                    <p:cond delay="250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3" nodeType="withEffect">
                                  <p:stCondLst>
                                    <p:cond delay="250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6" grpId="0" animBg="1"/>
      <p:bldP spid="26" grpId="1" animBg="1"/>
      <p:bldP spid="26" grpId="2" animBg="1"/>
      <p:bldP spid="26" grpId="3" animBg="1"/>
      <p:bldP spid="27" grpId="0" animBg="1"/>
      <p:bldP spid="27" grpId="1" animBg="1"/>
      <p:bldP spid="27" grpId="2" animBg="1"/>
      <p:bldP spid="27" grpId="3" animBg="1"/>
      <p:bldP spid="27" grpId="4" animBg="1"/>
      <p:bldP spid="30" grpId="0" animBg="1"/>
      <p:bldP spid="30" grpId="1" animBg="1"/>
      <p:bldP spid="30" grpId="2" animBg="1"/>
      <p:bldP spid="30" grpId="3"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16687800" y="4457700"/>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6" name="Oval 45"/>
          <p:cNvSpPr/>
          <p:nvPr/>
        </p:nvSpPr>
        <p:spPr>
          <a:xfrm>
            <a:off x="16687800" y="5471536"/>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47" name="Oval 46"/>
          <p:cNvSpPr/>
          <p:nvPr/>
        </p:nvSpPr>
        <p:spPr>
          <a:xfrm>
            <a:off x="16687800" y="6485372"/>
            <a:ext cx="533400" cy="533400"/>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grpSp>
        <p:nvGrpSpPr>
          <p:cNvPr id="6" name="Group 5"/>
          <p:cNvGrpSpPr/>
          <p:nvPr/>
        </p:nvGrpSpPr>
        <p:grpSpPr>
          <a:xfrm>
            <a:off x="12801600" y="3543299"/>
            <a:ext cx="4648200" cy="4831111"/>
            <a:chOff x="12801600" y="3543299"/>
            <a:chExt cx="4648200" cy="4831111"/>
          </a:xfrm>
        </p:grpSpPr>
        <p:sp>
          <p:nvSpPr>
            <p:cNvPr id="30" name="TextBox 29"/>
            <p:cNvSpPr txBox="1"/>
            <p:nvPr/>
          </p:nvSpPr>
          <p:spPr>
            <a:xfrm>
              <a:off x="13639800" y="3543299"/>
              <a:ext cx="3810000" cy="4508927"/>
            </a:xfrm>
            <a:prstGeom prst="rect">
              <a:avLst/>
            </a:prstGeom>
            <a:noFill/>
          </p:spPr>
          <p:txBody>
            <a:bodyPr wrap="square" rtlCol="0">
              <a:spAutoFit/>
            </a:bodyPr>
            <a:lstStyle/>
            <a:p>
              <a:pPr algn="r"/>
              <a:r>
                <a:rPr lang="en-US" sz="28700" dirty="0">
                  <a:solidFill>
                    <a:schemeClr val="tx2"/>
                  </a:solidFill>
                  <a:latin typeface="FontAwesome" pitchFamily="2" charset="0"/>
                </a:rPr>
                <a:t></a:t>
              </a:r>
              <a:endParaRPr lang="en-US" sz="28700" dirty="0">
                <a:solidFill>
                  <a:schemeClr val="tx2"/>
                </a:solidFill>
              </a:endParaRPr>
            </a:p>
          </p:txBody>
        </p:sp>
        <p:sp>
          <p:nvSpPr>
            <p:cNvPr id="5" name="TextBox 4"/>
            <p:cNvSpPr txBox="1"/>
            <p:nvPr/>
          </p:nvSpPr>
          <p:spPr>
            <a:xfrm>
              <a:off x="12801600" y="5219700"/>
              <a:ext cx="3886200" cy="3154710"/>
            </a:xfrm>
            <a:prstGeom prst="rect">
              <a:avLst/>
            </a:prstGeom>
            <a:noFill/>
          </p:spPr>
          <p:txBody>
            <a:bodyPr wrap="square" rtlCol="0">
              <a:spAutoFit/>
            </a:bodyPr>
            <a:lstStyle/>
            <a:p>
              <a:r>
                <a:rPr lang="en-US" sz="19900" dirty="0">
                  <a:solidFill>
                    <a:schemeClr val="accent2"/>
                  </a:solidFill>
                  <a:latin typeface="FontAwesome" pitchFamily="2" charset="0"/>
                </a:rPr>
                <a:t></a:t>
              </a:r>
              <a:endParaRPr lang="en-US" sz="19900" dirty="0">
                <a:solidFill>
                  <a:schemeClr val="accent2"/>
                </a:solidFill>
              </a:endParaRPr>
            </a:p>
          </p:txBody>
        </p:sp>
      </p:grpSp>
      <p:sp>
        <p:nvSpPr>
          <p:cNvPr id="2" name="Title 1"/>
          <p:cNvSpPr>
            <a:spLocks noGrp="1"/>
          </p:cNvSpPr>
          <p:nvPr>
            <p:ph type="title"/>
          </p:nvPr>
        </p:nvSpPr>
        <p:spPr>
          <a:xfrm>
            <a:off x="876300" y="571411"/>
            <a:ext cx="7277100" cy="1031051"/>
          </a:xfrm>
        </p:spPr>
        <p:txBody>
          <a:bodyPr/>
          <a:lstStyle/>
          <a:p>
            <a:pPr>
              <a:lnSpc>
                <a:spcPct val="100000"/>
              </a:lnSpc>
            </a:pPr>
            <a:r>
              <a:rPr lang="en-US" dirty="0">
                <a:latin typeface="+mj-lt"/>
              </a:rPr>
              <a:t>service worker </a:t>
            </a:r>
            <a:r>
              <a:rPr lang="en-US" dirty="0">
                <a:solidFill>
                  <a:schemeClr val="accent6"/>
                </a:solidFill>
                <a:latin typeface="+mj-lt"/>
              </a:rPr>
              <a:t>overview</a:t>
            </a:r>
            <a:br>
              <a:rPr lang="en-US" dirty="0">
                <a:solidFill>
                  <a:schemeClr val="accent6"/>
                </a:solidFill>
              </a:rPr>
            </a:br>
            <a:r>
              <a:rPr lang="en-US" sz="1600" b="0" dirty="0">
                <a:solidFill>
                  <a:schemeClr val="tx2"/>
                </a:solidFill>
              </a:rPr>
              <a:t>Finally, this guy gets to some real content!</a:t>
            </a:r>
            <a:endParaRPr lang="uk-UA" sz="1600" b="0" dirty="0">
              <a:solidFill>
                <a:schemeClr val="tx2"/>
              </a:solidFill>
            </a:endParaRPr>
          </a:p>
        </p:txBody>
      </p:sp>
      <p:sp>
        <p:nvSpPr>
          <p:cNvPr id="3" name="TextBox 2"/>
          <p:cNvSpPr txBox="1"/>
          <p:nvPr/>
        </p:nvSpPr>
        <p:spPr>
          <a:xfrm>
            <a:off x="878758" y="3704391"/>
            <a:ext cx="3810000" cy="4508927"/>
          </a:xfrm>
          <a:prstGeom prst="rect">
            <a:avLst/>
          </a:prstGeom>
          <a:noFill/>
        </p:spPr>
        <p:txBody>
          <a:bodyPr wrap="square" rtlCol="0">
            <a:spAutoFit/>
          </a:bodyPr>
          <a:lstStyle/>
          <a:p>
            <a:pPr algn="ctr"/>
            <a:r>
              <a:rPr lang="en-US" sz="28700" dirty="0">
                <a:solidFill>
                  <a:schemeClr val="tx2"/>
                </a:solidFill>
                <a:latin typeface="FontAwesome" pitchFamily="2" charset="0"/>
              </a:rPr>
              <a:t></a:t>
            </a:r>
            <a:endParaRPr lang="en-US" sz="28700" dirty="0">
              <a:solidFill>
                <a:schemeClr val="tx2"/>
              </a:solidFill>
            </a:endParaRPr>
          </a:p>
        </p:txBody>
      </p:sp>
      <p:sp>
        <p:nvSpPr>
          <p:cNvPr id="9" name="TextBox 8"/>
          <p:cNvSpPr txBox="1"/>
          <p:nvPr/>
        </p:nvSpPr>
        <p:spPr>
          <a:xfrm>
            <a:off x="1755058" y="5074487"/>
            <a:ext cx="2057400" cy="1446550"/>
          </a:xfrm>
          <a:prstGeom prst="rect">
            <a:avLst/>
          </a:prstGeom>
          <a:noFill/>
        </p:spPr>
        <p:txBody>
          <a:bodyPr wrap="square" rtlCol="0">
            <a:spAutoFit/>
          </a:bodyPr>
          <a:lstStyle/>
          <a:p>
            <a:pPr algn="ctr"/>
            <a:r>
              <a:rPr lang="en-US" sz="8800" dirty="0">
                <a:solidFill>
                  <a:schemeClr val="accent6"/>
                </a:solidFill>
                <a:latin typeface="FontAwesome" pitchFamily="2" charset="0"/>
              </a:rPr>
              <a:t></a:t>
            </a:r>
            <a:endParaRPr lang="en-US" sz="1100" dirty="0">
              <a:solidFill>
                <a:schemeClr val="accent6"/>
              </a:solidFill>
            </a:endParaRPr>
          </a:p>
        </p:txBody>
      </p:sp>
      <p:sp>
        <p:nvSpPr>
          <p:cNvPr id="35" name="Rectangle 34"/>
          <p:cNvSpPr/>
          <p:nvPr/>
        </p:nvSpPr>
        <p:spPr>
          <a:xfrm rot="18968123">
            <a:off x="2324788" y="5673967"/>
            <a:ext cx="1142926" cy="128539"/>
          </a:xfrm>
          <a:prstGeom prst="rect">
            <a:avLst/>
          </a:prstGeom>
          <a:solidFill>
            <a:schemeClr val="bg1"/>
          </a:solidFill>
          <a:ln w="349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cxnSp>
        <p:nvCxnSpPr>
          <p:cNvPr id="53" name="Straight Connector 52"/>
          <p:cNvCxnSpPr>
            <a:endCxn id="3" idx="3"/>
          </p:cNvCxnSpPr>
          <p:nvPr/>
        </p:nvCxnSpPr>
        <p:spPr>
          <a:xfrm flipH="1" flipV="1">
            <a:off x="4688758" y="5958855"/>
            <a:ext cx="8570042" cy="46081"/>
          </a:xfrm>
          <a:prstGeom prst="line">
            <a:avLst/>
          </a:prstGeom>
          <a:ln w="38100">
            <a:solidFill>
              <a:schemeClr val="accent6"/>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4688758" y="5935619"/>
            <a:ext cx="8570042" cy="46081"/>
          </a:xfrm>
          <a:prstGeom prst="line">
            <a:avLst/>
          </a:prstGeom>
          <a:ln w="38100">
            <a:solidFill>
              <a:schemeClr val="accent6"/>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Connector: Curved 61"/>
          <p:cNvCxnSpPr/>
          <p:nvPr/>
        </p:nvCxnSpPr>
        <p:spPr>
          <a:xfrm>
            <a:off x="4799161" y="5905500"/>
            <a:ext cx="4268639"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3" name="Connector: Curved 62"/>
          <p:cNvCxnSpPr/>
          <p:nvPr/>
        </p:nvCxnSpPr>
        <p:spPr>
          <a:xfrm>
            <a:off x="4799161" y="5905500"/>
            <a:ext cx="1648819"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Connector: Curved 63"/>
          <p:cNvCxnSpPr/>
          <p:nvPr/>
        </p:nvCxnSpPr>
        <p:spPr>
          <a:xfrm>
            <a:off x="4799161" y="5905500"/>
            <a:ext cx="2934694" cy="3367087"/>
          </a:xfrm>
          <a:prstGeom prst="curvedConnector2">
            <a:avLst/>
          </a:prstGeom>
          <a:ln w="38100">
            <a:solidFill>
              <a:schemeClr val="accent6"/>
            </a:solidFill>
            <a:headEnd type="none"/>
            <a:tailEnd type="triangle" w="lg"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2521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675" decel="100000" fill="hold"/>
                                        <p:tgtEl>
                                          <p:spTgt spid="3"/>
                                        </p:tgtEl>
                                        <p:attrNameLst>
                                          <p:attrName>ppt_y</p:attrName>
                                        </p:attrNameLst>
                                      </p:cBhvr>
                                      <p:tavLst>
                                        <p:tav tm="0">
                                          <p:val>
                                            <p:strVal val="#ppt_y+1"/>
                                          </p:val>
                                        </p:tav>
                                        <p:tav tm="100000">
                                          <p:val>
                                            <p:strVal val="#ppt_y-.03"/>
                                          </p:val>
                                        </p:tav>
                                      </p:tavLst>
                                    </p:anim>
                                    <p:anim calcmode="lin" valueType="num">
                                      <p:cBhvr>
                                        <p:cTn id="10"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2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750"/>
                                        <p:tgtEl>
                                          <p:spTgt spid="6"/>
                                        </p:tgtEl>
                                      </p:cBhvr>
                                    </p:animEffect>
                                    <p:anim calcmode="lin" valueType="num">
                                      <p:cBhvr>
                                        <p:cTn id="14" dur="750" fill="hold"/>
                                        <p:tgtEl>
                                          <p:spTgt spid="6"/>
                                        </p:tgtEl>
                                        <p:attrNameLst>
                                          <p:attrName>ppt_x</p:attrName>
                                        </p:attrNameLst>
                                      </p:cBhvr>
                                      <p:tavLst>
                                        <p:tav tm="0">
                                          <p:val>
                                            <p:strVal val="#ppt_x"/>
                                          </p:val>
                                        </p:tav>
                                        <p:tav tm="100000">
                                          <p:val>
                                            <p:strVal val="#ppt_x"/>
                                          </p:val>
                                        </p:tav>
                                      </p:tavLst>
                                    </p:anim>
                                    <p:anim calcmode="lin" valueType="num">
                                      <p:cBhvr>
                                        <p:cTn id="15" dur="675" decel="100000" fill="hold"/>
                                        <p:tgtEl>
                                          <p:spTgt spid="6"/>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childTnLst>
                          </p:cTn>
                        </p:par>
                        <p:par>
                          <p:cTn id="29" fill="hold">
                            <p:stCondLst>
                              <p:cond delay="500"/>
                            </p:stCondLst>
                            <p:childTnLst>
                              <p:par>
                                <p:cTn id="30" presetID="22" presetClass="exit" presetSubtype="8" fill="hold" nodeType="afterEffect">
                                  <p:stCondLst>
                                    <p:cond delay="0"/>
                                  </p:stCondLst>
                                  <p:childTnLst>
                                    <p:animEffect transition="out" filter="wipe(left)">
                                      <p:cBhvr>
                                        <p:cTn id="31" dur="500"/>
                                        <p:tgtEl>
                                          <p:spTgt spid="53"/>
                                        </p:tgtEl>
                                      </p:cBhvr>
                                    </p:animEffect>
                                    <p:set>
                                      <p:cBhvr>
                                        <p:cTn id="32" dur="1" fill="hold">
                                          <p:stCondLst>
                                            <p:cond delay="499"/>
                                          </p:stCondLst>
                                        </p:cTn>
                                        <p:tgtEl>
                                          <p:spTgt spid="53"/>
                                        </p:tgtEl>
                                        <p:attrNameLst>
                                          <p:attrName>style.visibility</p:attrName>
                                        </p:attrNameLst>
                                      </p:cBhvr>
                                      <p:to>
                                        <p:strVal val="hidden"/>
                                      </p:to>
                                    </p:se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9"/>
                                          </p:stCondLst>
                                        </p:cTn>
                                        <p:tgtEl>
                                          <p:spTgt spid="46"/>
                                        </p:tgtEl>
                                        <p:attrNameLst>
                                          <p:attrName>style.visibility</p:attrName>
                                        </p:attrNameLst>
                                      </p:cBhvr>
                                      <p:to>
                                        <p:strVal val="visible"/>
                                      </p:to>
                                    </p:set>
                                  </p:childTnLst>
                                </p:cTn>
                              </p:par>
                            </p:childTnLst>
                          </p:cTn>
                        </p:par>
                        <p:par>
                          <p:cTn id="36" fill="hold">
                            <p:stCondLst>
                              <p:cond delay="1010"/>
                            </p:stCondLst>
                            <p:childTnLst>
                              <p:par>
                                <p:cTn id="37" presetID="1" presetClass="exit" presetSubtype="0" fill="hold" grpId="1" nodeType="afterEffect">
                                  <p:stCondLst>
                                    <p:cond delay="500"/>
                                  </p:stCondLst>
                                  <p:childTnLst>
                                    <p:set>
                                      <p:cBhvr>
                                        <p:cTn id="38" dur="1" fill="hold">
                                          <p:stCondLst>
                                            <p:cond delay="9"/>
                                          </p:stCondLst>
                                        </p:cTn>
                                        <p:tgtEl>
                                          <p:spTgt spid="46"/>
                                        </p:tgtEl>
                                        <p:attrNameLst>
                                          <p:attrName>style.visibility</p:attrName>
                                        </p:attrNameLst>
                                      </p:cBhvr>
                                      <p:to>
                                        <p:strVal val="hidden"/>
                                      </p:to>
                                    </p:set>
                                  </p:childTnLst>
                                </p:cTn>
                              </p:par>
                            </p:childTnLst>
                          </p:cTn>
                        </p:par>
                        <p:par>
                          <p:cTn id="39" fill="hold">
                            <p:stCondLst>
                              <p:cond delay="1520"/>
                            </p:stCondLst>
                            <p:childTnLst>
                              <p:par>
                                <p:cTn id="40" presetID="1" presetClass="entr" presetSubtype="0" fill="hold" grpId="0" nodeType="afterEffect">
                                  <p:stCondLst>
                                    <p:cond delay="0"/>
                                  </p:stCondLst>
                                  <p:childTnLst>
                                    <p:set>
                                      <p:cBhvr>
                                        <p:cTn id="41" dur="1" fill="hold">
                                          <p:stCondLst>
                                            <p:cond delay="9"/>
                                          </p:stCondLst>
                                        </p:cTn>
                                        <p:tgtEl>
                                          <p:spTgt spid="23"/>
                                        </p:tgtEl>
                                        <p:attrNameLst>
                                          <p:attrName>style.visibility</p:attrName>
                                        </p:attrNameLst>
                                      </p:cBhvr>
                                      <p:to>
                                        <p:strVal val="visible"/>
                                      </p:to>
                                    </p:set>
                                  </p:childTnLst>
                                </p:cTn>
                              </p:par>
                            </p:childTnLst>
                          </p:cTn>
                        </p:par>
                        <p:par>
                          <p:cTn id="42" fill="hold">
                            <p:stCondLst>
                              <p:cond delay="1530"/>
                            </p:stCondLst>
                            <p:childTnLst>
                              <p:par>
                                <p:cTn id="43" presetID="1" presetClass="exit" presetSubtype="0" fill="hold" grpId="1" nodeType="afterEffect">
                                  <p:stCondLst>
                                    <p:cond delay="500"/>
                                  </p:stCondLst>
                                  <p:childTnLst>
                                    <p:set>
                                      <p:cBhvr>
                                        <p:cTn id="44" dur="1" fill="hold">
                                          <p:stCondLst>
                                            <p:cond delay="9"/>
                                          </p:stCondLst>
                                        </p:cTn>
                                        <p:tgtEl>
                                          <p:spTgt spid="23"/>
                                        </p:tgtEl>
                                        <p:attrNameLst>
                                          <p:attrName>style.visibility</p:attrName>
                                        </p:attrNameLst>
                                      </p:cBhvr>
                                      <p:to>
                                        <p:strVal val="hidden"/>
                                      </p:to>
                                    </p:set>
                                  </p:childTnLst>
                                </p:cTn>
                              </p:par>
                            </p:childTnLst>
                          </p:cTn>
                        </p:par>
                        <p:par>
                          <p:cTn id="45" fill="hold">
                            <p:stCondLst>
                              <p:cond delay="2040"/>
                            </p:stCondLst>
                            <p:childTnLst>
                              <p:par>
                                <p:cTn id="46" presetID="1" presetClass="entr" presetSubtype="0" fill="hold" grpId="0" nodeType="afterEffect">
                                  <p:stCondLst>
                                    <p:cond delay="0"/>
                                  </p:stCondLst>
                                  <p:childTnLst>
                                    <p:set>
                                      <p:cBhvr>
                                        <p:cTn id="47" dur="1" fill="hold">
                                          <p:stCondLst>
                                            <p:cond delay="9"/>
                                          </p:stCondLst>
                                        </p:cTn>
                                        <p:tgtEl>
                                          <p:spTgt spid="47"/>
                                        </p:tgtEl>
                                        <p:attrNameLst>
                                          <p:attrName>style.visibility</p:attrName>
                                        </p:attrNameLst>
                                      </p:cBhvr>
                                      <p:to>
                                        <p:strVal val="visible"/>
                                      </p:to>
                                    </p:set>
                                  </p:childTnLst>
                                </p:cTn>
                              </p:par>
                            </p:childTnLst>
                          </p:cTn>
                        </p:par>
                        <p:par>
                          <p:cTn id="48" fill="hold">
                            <p:stCondLst>
                              <p:cond delay="2050"/>
                            </p:stCondLst>
                            <p:childTnLst>
                              <p:par>
                                <p:cTn id="49" presetID="1" presetClass="exit" presetSubtype="0" fill="hold" grpId="1" nodeType="afterEffect">
                                  <p:stCondLst>
                                    <p:cond delay="500"/>
                                  </p:stCondLst>
                                  <p:childTnLst>
                                    <p:set>
                                      <p:cBhvr>
                                        <p:cTn id="50" dur="1" fill="hold">
                                          <p:stCondLst>
                                            <p:cond delay="9"/>
                                          </p:stCondLst>
                                        </p:cTn>
                                        <p:tgtEl>
                                          <p:spTgt spid="47"/>
                                        </p:tgtEl>
                                        <p:attrNameLst>
                                          <p:attrName>style.visibility</p:attrName>
                                        </p:attrNameLst>
                                      </p:cBhvr>
                                      <p:to>
                                        <p:strVal val="hidden"/>
                                      </p:to>
                                    </p:set>
                                  </p:childTnLst>
                                </p:cTn>
                              </p:par>
                            </p:childTnLst>
                          </p:cTn>
                        </p:par>
                        <p:par>
                          <p:cTn id="51" fill="hold">
                            <p:stCondLst>
                              <p:cond delay="2560"/>
                            </p:stCondLst>
                            <p:childTnLst>
                              <p:par>
                                <p:cTn id="52" presetID="1" presetClass="entr" presetSubtype="0" fill="hold" grpId="2" nodeType="afterEffect">
                                  <p:stCondLst>
                                    <p:cond delay="500"/>
                                  </p:stCondLst>
                                  <p:childTnLst>
                                    <p:set>
                                      <p:cBhvr>
                                        <p:cTn id="53" dur="1" fill="hold">
                                          <p:stCondLst>
                                            <p:cond delay="9"/>
                                          </p:stCondLst>
                                        </p:cTn>
                                        <p:tgtEl>
                                          <p:spTgt spid="23"/>
                                        </p:tgtEl>
                                        <p:attrNameLst>
                                          <p:attrName>style.visibility</p:attrName>
                                        </p:attrNameLst>
                                      </p:cBhvr>
                                      <p:to>
                                        <p:strVal val="visible"/>
                                      </p:to>
                                    </p:set>
                                  </p:childTnLst>
                                </p:cTn>
                              </p:par>
                            </p:childTnLst>
                          </p:cTn>
                        </p:par>
                        <p:par>
                          <p:cTn id="54" fill="hold">
                            <p:stCondLst>
                              <p:cond delay="3070"/>
                            </p:stCondLst>
                            <p:childTnLst>
                              <p:par>
                                <p:cTn id="55" presetID="1" presetClass="exit" presetSubtype="0" fill="hold" grpId="3" nodeType="afterEffect">
                                  <p:stCondLst>
                                    <p:cond delay="500"/>
                                  </p:stCondLst>
                                  <p:childTnLst>
                                    <p:set>
                                      <p:cBhvr>
                                        <p:cTn id="56" dur="1" fill="hold">
                                          <p:stCondLst>
                                            <p:cond delay="9"/>
                                          </p:stCondLst>
                                        </p:cTn>
                                        <p:tgtEl>
                                          <p:spTgt spid="23"/>
                                        </p:tgtEl>
                                        <p:attrNameLst>
                                          <p:attrName>style.visibility</p:attrName>
                                        </p:attrNameLst>
                                      </p:cBhvr>
                                      <p:to>
                                        <p:strVal val="hidden"/>
                                      </p:to>
                                    </p:set>
                                  </p:childTnLst>
                                </p:cTn>
                              </p:par>
                            </p:childTnLst>
                          </p:cTn>
                        </p:par>
                        <p:par>
                          <p:cTn id="57" fill="hold">
                            <p:stCondLst>
                              <p:cond delay="3580"/>
                            </p:stCondLst>
                            <p:childTnLst>
                              <p:par>
                                <p:cTn id="58" presetID="1" presetClass="entr" presetSubtype="0" fill="hold" grpId="2" nodeType="afterEffect">
                                  <p:stCondLst>
                                    <p:cond delay="0"/>
                                  </p:stCondLst>
                                  <p:childTnLst>
                                    <p:set>
                                      <p:cBhvr>
                                        <p:cTn id="59" dur="1" fill="hold">
                                          <p:stCondLst>
                                            <p:cond delay="9"/>
                                          </p:stCondLst>
                                        </p:cTn>
                                        <p:tgtEl>
                                          <p:spTgt spid="46"/>
                                        </p:tgtEl>
                                        <p:attrNameLst>
                                          <p:attrName>style.visibility</p:attrName>
                                        </p:attrNameLst>
                                      </p:cBhvr>
                                      <p:to>
                                        <p:strVal val="visible"/>
                                      </p:to>
                                    </p:set>
                                  </p:childTnLst>
                                </p:cTn>
                              </p:par>
                            </p:childTnLst>
                          </p:cTn>
                        </p:par>
                        <p:par>
                          <p:cTn id="60" fill="hold">
                            <p:stCondLst>
                              <p:cond delay="3590"/>
                            </p:stCondLst>
                            <p:childTnLst>
                              <p:par>
                                <p:cTn id="61" presetID="1" presetClass="exit" presetSubtype="0" fill="hold" grpId="3" nodeType="afterEffect">
                                  <p:stCondLst>
                                    <p:cond delay="250"/>
                                  </p:stCondLst>
                                  <p:childTnLst>
                                    <p:set>
                                      <p:cBhvr>
                                        <p:cTn id="62" dur="1" fill="hold">
                                          <p:stCondLst>
                                            <p:cond delay="9"/>
                                          </p:stCondLst>
                                        </p:cTn>
                                        <p:tgtEl>
                                          <p:spTgt spid="46"/>
                                        </p:tgtEl>
                                        <p:attrNameLst>
                                          <p:attrName>style.visibility</p:attrName>
                                        </p:attrNameLst>
                                      </p:cBhvr>
                                      <p:to>
                                        <p:strVal val="hidden"/>
                                      </p:to>
                                    </p:set>
                                  </p:childTnLst>
                                </p:cTn>
                              </p:par>
                            </p:childTnLst>
                          </p:cTn>
                        </p:par>
                        <p:par>
                          <p:cTn id="63" fill="hold">
                            <p:stCondLst>
                              <p:cond delay="3850"/>
                            </p:stCondLst>
                            <p:childTnLst>
                              <p:par>
                                <p:cTn id="64" presetID="22" presetClass="entr" presetSubtype="2" fill="hold" nodeType="after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right)">
                                      <p:cBhvr>
                                        <p:cTn id="66" dur="500"/>
                                        <p:tgtEl>
                                          <p:spTgt spid="60"/>
                                        </p:tgtEl>
                                      </p:cBhvr>
                                    </p:animEffect>
                                  </p:childTnLst>
                                </p:cTn>
                              </p:par>
                            </p:childTnLst>
                          </p:cTn>
                        </p:par>
                        <p:par>
                          <p:cTn id="67" fill="hold">
                            <p:stCondLst>
                              <p:cond delay="4350"/>
                            </p:stCondLst>
                            <p:childTnLst>
                              <p:par>
                                <p:cTn id="68" presetID="22" presetClass="exit" presetSubtype="2" fill="hold" nodeType="afterEffect">
                                  <p:stCondLst>
                                    <p:cond delay="0"/>
                                  </p:stCondLst>
                                  <p:childTnLst>
                                    <p:animEffect transition="out" filter="wipe(right)">
                                      <p:cBhvr>
                                        <p:cTn id="69" dur="500"/>
                                        <p:tgtEl>
                                          <p:spTgt spid="60"/>
                                        </p:tgtEl>
                                      </p:cBhvr>
                                    </p:animEffect>
                                    <p:set>
                                      <p:cBhvr>
                                        <p:cTn id="70" dur="1" fill="hold">
                                          <p:stCondLst>
                                            <p:cond delay="499"/>
                                          </p:stCondLst>
                                        </p:cTn>
                                        <p:tgtEl>
                                          <p:spTgt spid="6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wipe(up)">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childTnLst>
                          </p:cTn>
                        </p:par>
                        <p:par>
                          <p:cTn id="81" fill="hold">
                            <p:stCondLst>
                              <p:cond delay="500"/>
                            </p:stCondLst>
                            <p:childTnLst>
                              <p:par>
                                <p:cTn id="82" presetID="22" presetClass="exit" presetSubtype="8" fill="hold" nodeType="afterEffect">
                                  <p:stCondLst>
                                    <p:cond delay="0"/>
                                  </p:stCondLst>
                                  <p:childTnLst>
                                    <p:animEffect transition="out" filter="wipe(left)">
                                      <p:cBhvr>
                                        <p:cTn id="83" dur="500"/>
                                        <p:tgtEl>
                                          <p:spTgt spid="62"/>
                                        </p:tgtEl>
                                      </p:cBhvr>
                                    </p:animEffect>
                                    <p:set>
                                      <p:cBhvr>
                                        <p:cTn id="84" dur="1" fill="hold">
                                          <p:stCondLst>
                                            <p:cond delay="499"/>
                                          </p:stCondLst>
                                        </p:cTn>
                                        <p:tgtEl>
                                          <p:spTgt spid="62"/>
                                        </p:tgtEl>
                                        <p:attrNameLst>
                                          <p:attrName>style.visibility</p:attrName>
                                        </p:attrNameLst>
                                      </p:cBhvr>
                                      <p:to>
                                        <p:strVal val="hidden"/>
                                      </p:to>
                                    </p:set>
                                  </p:childTnLst>
                                </p:cTn>
                              </p:par>
                            </p:childTnLst>
                          </p:cTn>
                        </p:par>
                        <p:par>
                          <p:cTn id="85" fill="hold">
                            <p:stCondLst>
                              <p:cond delay="1000"/>
                            </p:stCondLst>
                            <p:childTnLst>
                              <p:par>
                                <p:cTn id="86" presetID="22" presetClass="entr" presetSubtype="8" fill="hold" nodeType="after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par>
                          <p:cTn id="89" fill="hold">
                            <p:stCondLst>
                              <p:cond delay="1500"/>
                            </p:stCondLst>
                            <p:childTnLst>
                              <p:par>
                                <p:cTn id="90" presetID="22" presetClass="exit" presetSubtype="8" fill="hold" nodeType="afterEffect">
                                  <p:stCondLst>
                                    <p:cond delay="0"/>
                                  </p:stCondLst>
                                  <p:childTnLst>
                                    <p:animEffect transition="out" filter="wipe(left)">
                                      <p:cBhvr>
                                        <p:cTn id="91" dur="500"/>
                                        <p:tgtEl>
                                          <p:spTgt spid="63"/>
                                        </p:tgtEl>
                                      </p:cBhvr>
                                    </p:animEffect>
                                    <p:set>
                                      <p:cBhvr>
                                        <p:cTn id="92" dur="1" fill="hold">
                                          <p:stCondLst>
                                            <p:cond delay="499"/>
                                          </p:stCondLst>
                                        </p:cTn>
                                        <p:tgtEl>
                                          <p:spTgt spid="63"/>
                                        </p:tgtEl>
                                        <p:attrNameLst>
                                          <p:attrName>style.visibility</p:attrName>
                                        </p:attrNameLst>
                                      </p:cBhvr>
                                      <p:to>
                                        <p:strVal val="hidden"/>
                                      </p:to>
                                    </p:set>
                                  </p:childTnLst>
                                </p:cTn>
                              </p:par>
                            </p:childTnLst>
                          </p:cTn>
                        </p:par>
                        <p:par>
                          <p:cTn id="93" fill="hold">
                            <p:stCondLst>
                              <p:cond delay="2000"/>
                            </p:stCondLst>
                            <p:childTnLst>
                              <p:par>
                                <p:cTn id="94" presetID="22" presetClass="entr" presetSubtype="8" fill="hold"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2500"/>
                            </p:stCondLst>
                            <p:childTnLst>
                              <p:par>
                                <p:cTn id="98" presetID="22" presetClass="exit" presetSubtype="8" fill="hold" nodeType="afterEffect">
                                  <p:stCondLst>
                                    <p:cond delay="0"/>
                                  </p:stCondLst>
                                  <p:childTnLst>
                                    <p:animEffect transition="out" filter="wipe(left)">
                                      <p:cBhvr>
                                        <p:cTn id="99" dur="500"/>
                                        <p:tgtEl>
                                          <p:spTgt spid="64"/>
                                        </p:tgtEl>
                                      </p:cBhvr>
                                    </p:animEffect>
                                    <p:set>
                                      <p:cBhvr>
                                        <p:cTn id="100" dur="1" fill="hold">
                                          <p:stCondLst>
                                            <p:cond delay="499"/>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23" grpId="3" animBg="1"/>
      <p:bldP spid="46" grpId="0" animBg="1"/>
      <p:bldP spid="46" grpId="1" animBg="1"/>
      <p:bldP spid="46" grpId="2" animBg="1"/>
      <p:bldP spid="46" grpId="3" animBg="1"/>
      <p:bldP spid="47" grpId="0" animBg="1"/>
      <p:bldP spid="47" grpId="1" animBg="1"/>
      <p:bldP spid="3" grpId="0"/>
      <p:bldP spid="9" grpId="0"/>
      <p:bldP spid="35" grpId="0" animBg="1"/>
    </p:bldLst>
  </p:timing>
</p:sld>
</file>

<file path=ppt/theme/theme1.xml><?xml version="1.0" encoding="utf-8"?>
<a:theme xmlns:a="http://schemas.openxmlformats.org/drawingml/2006/main" name="GENARAL LAYOUT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AM SLIDE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 WITH IMAGES">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ORTFOLIO">
  <a:themeElements>
    <a:clrScheme name="SIMLICITY">
      <a:dk1>
        <a:srgbClr val="0A091B"/>
      </a:dk1>
      <a:lt1>
        <a:srgbClr val="F2F2F5"/>
      </a:lt1>
      <a:dk2>
        <a:srgbClr val="858591"/>
      </a:dk2>
      <a:lt2>
        <a:srgbClr val="FFFFFF"/>
      </a:lt2>
      <a:accent1>
        <a:srgbClr val="1FBAD7"/>
      </a:accent1>
      <a:accent2>
        <a:srgbClr val="C0C0C8"/>
      </a:accent2>
      <a:accent3>
        <a:srgbClr val="1FBAD7"/>
      </a:accent3>
      <a:accent4>
        <a:srgbClr val="1FBAD7"/>
      </a:accent4>
      <a:accent5>
        <a:srgbClr val="1FBAD7"/>
      </a:accent5>
      <a:accent6>
        <a:srgbClr val="1FBAD7"/>
      </a:accent6>
      <a:hlink>
        <a:srgbClr val="178BA1"/>
      </a:hlink>
      <a:folHlink>
        <a:srgbClr val="74D8EB"/>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12221</TotalTime>
  <Words>2301</Words>
  <Application>Microsoft Office PowerPoint</Application>
  <PresentationFormat>Custom</PresentationFormat>
  <Paragraphs>430</Paragraphs>
  <Slides>30</Slides>
  <Notes>30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30</vt:i4>
      </vt:variant>
    </vt:vector>
  </HeadingPairs>
  <TitlesOfParts>
    <vt:vector size="43" baseType="lpstr">
      <vt:lpstr>Arial</vt:lpstr>
      <vt:lpstr>Calibri</vt:lpstr>
      <vt:lpstr>Consolas</vt:lpstr>
      <vt:lpstr>FontAwesome</vt:lpstr>
      <vt:lpstr>Lato Semibold</vt:lpstr>
      <vt:lpstr>Roboto</vt:lpstr>
      <vt:lpstr>Roboto Condensed</vt:lpstr>
      <vt:lpstr>Segoe UI</vt:lpstr>
      <vt:lpstr>Wilderness Typeface</vt:lpstr>
      <vt:lpstr>GENARAL LAYOUTS</vt:lpstr>
      <vt:lpstr>TEAM SLIDES</vt:lpstr>
      <vt:lpstr>SLIDES WITH IMAGES</vt:lpstr>
      <vt:lpstr>PORTFOLIO</vt:lpstr>
      <vt:lpstr>PowerPoint Presentation</vt:lpstr>
      <vt:lpstr>reach vs. richness There are 10 kinds of people in the world.  Those that understand binary, and those that don’t.</vt:lpstr>
      <vt:lpstr>‘web’ app models #titanic { float: none; bottom: 0; }</vt:lpstr>
      <vt:lpstr>progressive web apps ["hip", "hip"] // first person to  figure this out and shout it out loud wins</vt:lpstr>
      <vt:lpstr>progressive web apps Is every slide going to have one of these lame jokes?</vt:lpstr>
      <vt:lpstr>PowerPoint Presentation</vt:lpstr>
      <vt:lpstr>PowerPoint Presentation</vt:lpstr>
      <vt:lpstr>connectively challenged This color is #BADA55.</vt:lpstr>
      <vt:lpstr>service worker overview Finally, this guy gets to some real content!</vt:lpstr>
      <vt:lpstr>service worker overview Finally, this guy gets to some real content!</vt:lpstr>
      <vt:lpstr>service worker overview Finally, this guy gets to some real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install banner requirements A common programming solution is to use threads. But then, two ‘llyou hav erpoblesm.</vt:lpstr>
      <vt:lpstr>PowerPoint Presentation</vt:lpstr>
      <vt:lpstr>PowerPoint Presentation</vt:lpstr>
      <vt:lpstr>web push overview Oct 31 == Dec 25, so Halloween is Christmas.</vt:lpstr>
      <vt:lpstr>web push overview Oct 31 == Dec 25, so Halloween is Christmas.</vt:lpstr>
      <vt:lpstr>web push overview Oct 31 == Dec 25, so Halloween is Christmas.</vt:lpstr>
      <vt:lpstr>reach vs. richness Fun Fact: The word “algorithm” was coined in tribute to  Al Gore’s contribution to computer science.</vt:lpstr>
      <vt:lpstr>PowerPoint Presentation</vt:lpstr>
      <vt:lpstr>PowerPoint Presentation</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Nik Molnar</cp:lastModifiedBy>
  <cp:revision>1120</cp:revision>
  <dcterms:created xsi:type="dcterms:W3CDTF">2015-01-20T11:47:48Z</dcterms:created>
  <dcterms:modified xsi:type="dcterms:W3CDTF">2017-08-03T16:54:05Z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nimolnar@microsoft.com</vt:lpwstr>
  </property>
  <property fmtid="{D5CDD505-2E9C-101B-9397-08002B2CF9AE}" pid="6" name="MSIP_Label_f42aa342-8706-4288-bd11-ebb85995028c_SetDate">
    <vt:lpwstr>2017-06-02T13:56:11.0936340-05:00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